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handoutMasterIdLst>
    <p:handoutMasterId r:id="rId17"/>
  </p:handoutMasterIdLst>
  <p:sldIdLst>
    <p:sldId id="270" r:id="rId2"/>
    <p:sldId id="767" r:id="rId3"/>
    <p:sldId id="347" r:id="rId4"/>
    <p:sldId id="348" r:id="rId5"/>
    <p:sldId id="345" r:id="rId6"/>
    <p:sldId id="377" r:id="rId7"/>
    <p:sldId id="768" r:id="rId8"/>
    <p:sldId id="368" r:id="rId9"/>
    <p:sldId id="367" r:id="rId10"/>
    <p:sldId id="346" r:id="rId11"/>
    <p:sldId id="769" r:id="rId12"/>
    <p:sldId id="770" r:id="rId13"/>
    <p:sldId id="269" r:id="rId14"/>
    <p:sldId id="281"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ontserrat" panose="00000500000000000000" pitchFamily="2" charset="0"/>
      <p:regular r:id="rId24"/>
      <p:bold r:id="rId25"/>
      <p:italic r:id="rId26"/>
      <p:boldItalic r:id="rId27"/>
    </p:embeddedFont>
    <p:embeddedFont>
      <p:font typeface="Montserrat Medium" panose="00000600000000000000" pitchFamily="2" charset="0"/>
      <p:regular r:id="rId28"/>
      <p:italic r:id="rId29"/>
    </p:embeddedFont>
    <p:embeddedFont>
      <p:font typeface="Montserrat SemiBold" panose="00000700000000000000" pitchFamily="2" charset="0"/>
      <p:regular r:id="rId30"/>
      <p:bold r:id="rId31"/>
      <p:italic r:id="rId32"/>
      <p:boldItalic r:id="rId33"/>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52E"/>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291" autoAdjust="0"/>
  </p:normalViewPr>
  <p:slideViewPr>
    <p:cSldViewPr snapToGrid="0" snapToObjects="1">
      <p:cViewPr varScale="1">
        <p:scale>
          <a:sx n="66" d="100"/>
          <a:sy n="66" d="100"/>
        </p:scale>
        <p:origin x="174"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14/02/2023</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14/02/2023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830663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14/02/2023</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1C957635-29F6-4928-825E-A2D62B5B3050}" type="datetimeFigureOut">
              <a:rPr lang="es-MX" smtClean="0"/>
              <a:pPr/>
              <a:t>14/02/2023</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59581237-D4FD-4D7F-8C54-73F91EBD63A1}" type="slidenum">
              <a:rPr lang="es-MX" smtClean="0"/>
              <a:pPr/>
              <a:t>‹Nº›</a:t>
            </a:fld>
            <a:endParaRPr lang="es-MX"/>
          </a:p>
        </p:txBody>
      </p:sp>
    </p:spTree>
    <p:extLst>
      <p:ext uri="{BB962C8B-B14F-4D97-AF65-F5344CB8AC3E}">
        <p14:creationId xmlns:p14="http://schemas.microsoft.com/office/powerpoint/2010/main" val="36034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C1E36BC-4E78-49C2-A47A-07542F4D75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Título 6">
            <a:extLst>
              <a:ext uri="{FF2B5EF4-FFF2-40B4-BE49-F238E27FC236}">
                <a16:creationId xmlns:a16="http://schemas.microsoft.com/office/drawing/2014/main" id="{75DF3FE8-5234-430A-9204-9B3CF7590081}"/>
              </a:ext>
            </a:extLst>
          </p:cNvPr>
          <p:cNvSpPr>
            <a:spLocks noGrp="1"/>
          </p:cNvSpPr>
          <p:nvPr>
            <p:ph type="title"/>
          </p:nvPr>
        </p:nvSpPr>
        <p:spPr/>
        <p:txBody>
          <a:bodyPr/>
          <a:lstStyle/>
          <a:p>
            <a:r>
              <a:rPr lang="es-ES"/>
              <a:t>Haga clic para modificar el estilo de título del patrón</a:t>
            </a:r>
            <a:endParaRPr lang="es-MX"/>
          </a:p>
        </p:txBody>
      </p:sp>
    </p:spTree>
    <p:extLst>
      <p:ext uri="{BB962C8B-B14F-4D97-AF65-F5344CB8AC3E}">
        <p14:creationId xmlns:p14="http://schemas.microsoft.com/office/powerpoint/2010/main" val="2812426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C957635-29F6-4928-825E-A2D62B5B3050}" type="datetimeFigureOut">
              <a:rPr lang="es-MX" smtClean="0"/>
              <a:pPr/>
              <a:t>14/02/2023</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59581237-D4FD-4D7F-8C54-73F91EBD63A1}" type="slidenum">
              <a:rPr lang="es-MX" smtClean="0"/>
              <a:pPr/>
              <a:t>‹Nº›</a:t>
            </a:fld>
            <a:endParaRPr lang="es-MX"/>
          </a:p>
        </p:txBody>
      </p:sp>
    </p:spTree>
    <p:extLst>
      <p:ext uri="{BB962C8B-B14F-4D97-AF65-F5344CB8AC3E}">
        <p14:creationId xmlns:p14="http://schemas.microsoft.com/office/powerpoint/2010/main" val="71301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14/02/2023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14/02/2023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14/02/2023</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 id="2147483674" r:id="rId15"/>
    <p:sldLayoutId id="2147483675" r:id="rId16"/>
    <p:sldLayoutId id="2147483676"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gif"/><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5.xml"/><Relationship Id="rId1" Type="http://schemas.openxmlformats.org/officeDocument/2006/relationships/themeOverride" Target="../theme/themeOverride1.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Imagen 8" descr="Texto&#10;&#10;Descripción generada automáticamente">
            <a:extLst>
              <a:ext uri="{FF2B5EF4-FFF2-40B4-BE49-F238E27FC236}">
                <a16:creationId xmlns:a16="http://schemas.microsoft.com/office/drawing/2014/main" id="{559E6BDD-F5F4-777F-7AAD-E4E7A57D7CF5}"/>
              </a:ext>
            </a:extLst>
          </p:cNvPr>
          <p:cNvPicPr>
            <a:picLocks noChangeAspect="1"/>
          </p:cNvPicPr>
          <p:nvPr/>
        </p:nvPicPr>
        <p:blipFill>
          <a:blip r:embed="rId4"/>
          <a:stretch>
            <a:fillRect/>
          </a:stretch>
        </p:blipFill>
        <p:spPr>
          <a:xfrm>
            <a:off x="340263" y="5481856"/>
            <a:ext cx="6987003" cy="956505"/>
          </a:xfrm>
          <a:prstGeom prst="rect">
            <a:avLst/>
          </a:prstGeom>
        </p:spPr>
      </p:pic>
      <p:sp>
        <p:nvSpPr>
          <p:cNvPr id="6" name="Título 1">
            <a:extLst>
              <a:ext uri="{FF2B5EF4-FFF2-40B4-BE49-F238E27FC236}">
                <a16:creationId xmlns:a16="http://schemas.microsoft.com/office/drawing/2014/main" id="{C3559F4A-99D8-4B75-9736-1A3DC663E4C6}"/>
              </a:ext>
            </a:extLst>
          </p:cNvPr>
          <p:cNvSpPr txBox="1">
            <a:spLocks/>
          </p:cNvSpPr>
          <p:nvPr/>
        </p:nvSpPr>
        <p:spPr>
          <a:xfrm>
            <a:off x="1703983" y="702828"/>
            <a:ext cx="9145541" cy="1367548"/>
          </a:xfrm>
          <a:prstGeom prst="rect">
            <a:avLst/>
          </a:prstGeom>
          <a:noFill/>
        </p:spPr>
        <p:txBody>
          <a:bodyPr/>
          <a:lstStyle>
            <a:lvl1pPr algn="ctr" defTabSz="914377" rtl="0" eaLnBrk="1" latinLnBrk="0" hangingPunct="1">
              <a:lnSpc>
                <a:spcPct val="90000"/>
              </a:lnSpc>
              <a:spcBef>
                <a:spcPct val="0"/>
              </a:spcBef>
              <a:buNone/>
              <a:defRPr sz="4400" b="0" i="0" kern="1200">
                <a:solidFill>
                  <a:srgbClr val="6E152E"/>
                </a:solidFill>
                <a:latin typeface="Montserrat SemiBold" panose="00000700000000000000" pitchFamily="2" charset="0"/>
                <a:ea typeface="+mj-ea"/>
                <a:cs typeface="+mj-cs"/>
              </a:defRPr>
            </a:lvl1pPr>
          </a:lstStyle>
          <a:p>
            <a:pPr>
              <a:lnSpc>
                <a:spcPct val="100000"/>
              </a:lnSpc>
            </a:pPr>
            <a:r>
              <a:rPr lang="es-MX" sz="2800" b="1" dirty="0">
                <a:latin typeface="Arial" panose="020B0604020202020204" pitchFamily="34" charset="0"/>
                <a:ea typeface="Times New Roman" panose="02020603050405020304" pitchFamily="18" charset="0"/>
              </a:rPr>
              <a:t>Auditorías de Desempeño, Laboratorios y Calibración</a:t>
            </a:r>
            <a:endParaRPr lang="es-MX" sz="2800" dirty="0"/>
          </a:p>
        </p:txBody>
      </p:sp>
      <p:sp>
        <p:nvSpPr>
          <p:cNvPr id="7" name="8 CuadroTexto">
            <a:extLst>
              <a:ext uri="{FF2B5EF4-FFF2-40B4-BE49-F238E27FC236}">
                <a16:creationId xmlns:a16="http://schemas.microsoft.com/office/drawing/2014/main" id="{2DCE71C8-533A-4B3B-8109-081E3FACA767}"/>
              </a:ext>
            </a:extLst>
          </p:cNvPr>
          <p:cNvSpPr txBox="1"/>
          <p:nvPr/>
        </p:nvSpPr>
        <p:spPr>
          <a:xfrm>
            <a:off x="1342476" y="1878042"/>
            <a:ext cx="9507049" cy="3416320"/>
          </a:xfrm>
          <a:prstGeom prst="rect">
            <a:avLst/>
          </a:prstGeom>
          <a:noFill/>
        </p:spPr>
        <p:txBody>
          <a:bodyPr wrap="square" rtlCol="0">
            <a:spAutoFit/>
          </a:bodyPr>
          <a:lstStyle/>
          <a:p>
            <a:pPr algn="ctr"/>
            <a:endParaRPr lang="es-MX" dirty="0">
              <a:solidFill>
                <a:srgbClr val="BC945A"/>
              </a:solidFill>
              <a:latin typeface="Montserrat" panose="00000500000000000000" charset="0"/>
            </a:endParaRPr>
          </a:p>
          <a:p>
            <a:pPr algn="ctr"/>
            <a:r>
              <a:rPr lang="es-MX" b="1" dirty="0">
                <a:solidFill>
                  <a:srgbClr val="BC945A"/>
                </a:solidFill>
                <a:latin typeface="Montserrat" panose="00000500000000000000" charset="0"/>
              </a:rPr>
              <a:t>Fondo Binacional para la Mejora de la Calidad del Aire</a:t>
            </a:r>
          </a:p>
          <a:p>
            <a:pPr algn="ctr"/>
            <a:endParaRPr lang="es-MX" b="1" dirty="0">
              <a:solidFill>
                <a:srgbClr val="BC945A"/>
              </a:solidFill>
              <a:latin typeface="Montserrat" panose="00000500000000000000" charset="0"/>
            </a:endParaRPr>
          </a:p>
          <a:p>
            <a:pPr algn="ctr"/>
            <a:r>
              <a:rPr lang="es-MX" b="1" dirty="0">
                <a:solidFill>
                  <a:srgbClr val="BC945A"/>
                </a:solidFill>
                <a:latin typeface="Montserrat" panose="00000500000000000000" charset="0"/>
              </a:rPr>
              <a:t>Aseguramiento y Control de Calidad para Datos de Calidad del Aire: Una Perspectiva Binacional </a:t>
            </a:r>
          </a:p>
          <a:p>
            <a:pPr algn="ctr"/>
            <a:r>
              <a:rPr lang="es-MX" b="1" dirty="0">
                <a:solidFill>
                  <a:srgbClr val="BC945A"/>
                </a:solidFill>
                <a:latin typeface="Montserrat" panose="00000500000000000000" charset="0"/>
              </a:rPr>
              <a:t>Mejorar el Entendimiento Mutuo y la Homologación</a:t>
            </a:r>
          </a:p>
          <a:p>
            <a:pPr algn="ctr"/>
            <a:endParaRPr lang="es-MX" dirty="0">
              <a:solidFill>
                <a:srgbClr val="BC945A"/>
              </a:solidFill>
              <a:latin typeface="Montserrat" panose="00000500000000000000" charset="0"/>
            </a:endParaRPr>
          </a:p>
          <a:p>
            <a:pPr algn="ctr"/>
            <a:r>
              <a:rPr lang="es-MX" dirty="0">
                <a:solidFill>
                  <a:srgbClr val="BC945A"/>
                </a:solidFill>
                <a:latin typeface="Montserrat" panose="00000500000000000000" charset="0"/>
              </a:rPr>
              <a:t>Oscar Fentanes Arriaga</a:t>
            </a:r>
          </a:p>
          <a:p>
            <a:pPr algn="ctr"/>
            <a:endParaRPr lang="es-MX" dirty="0">
              <a:solidFill>
                <a:srgbClr val="BC945A"/>
              </a:solidFill>
              <a:latin typeface="Montserrat" panose="00000500000000000000" charset="0"/>
            </a:endParaRPr>
          </a:p>
          <a:p>
            <a:pPr algn="ctr"/>
            <a:r>
              <a:rPr lang="es-MX" dirty="0">
                <a:solidFill>
                  <a:srgbClr val="BC945A"/>
                </a:solidFill>
                <a:latin typeface="Montserrat" panose="00000500000000000000" charset="0"/>
              </a:rPr>
              <a:t>Subdirección de Monitoreo de Calidad del Aire</a:t>
            </a:r>
          </a:p>
          <a:p>
            <a:pPr algn="ctr"/>
            <a:endParaRPr lang="es-MX" dirty="0">
              <a:solidFill>
                <a:srgbClr val="BC945A"/>
              </a:solidFill>
              <a:latin typeface="Montserrat" panose="00000500000000000000" charset="0"/>
            </a:endParaRPr>
          </a:p>
          <a:p>
            <a:pPr algn="ctr"/>
            <a:r>
              <a:rPr lang="es-MX" dirty="0">
                <a:solidFill>
                  <a:srgbClr val="BC945A"/>
                </a:solidFill>
                <a:latin typeface="Montserrat" panose="00000500000000000000" charset="0"/>
              </a:rPr>
              <a:t>Febrero de 2023</a:t>
            </a:r>
          </a:p>
        </p:txBody>
      </p:sp>
    </p:spTree>
    <p:extLst>
      <p:ext uri="{BB962C8B-B14F-4D97-AF65-F5344CB8AC3E}">
        <p14:creationId xmlns:p14="http://schemas.microsoft.com/office/powerpoint/2010/main" val="176118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a:xfrm>
            <a:off x="616439" y="179423"/>
            <a:ext cx="11465560" cy="1325563"/>
          </a:xfrm>
        </p:spPr>
        <p:txBody>
          <a:bodyPr>
            <a:normAutofit/>
          </a:bodyPr>
          <a:lstStyle/>
          <a:p>
            <a:r>
              <a:rPr lang="es-MX" altLang="es-MX" sz="3200" dirty="0"/>
              <a:t>Criterios de calidad para Evaluaciones Técnicas</a:t>
            </a:r>
          </a:p>
        </p:txBody>
      </p:sp>
      <p:graphicFrame>
        <p:nvGraphicFramePr>
          <p:cNvPr id="3" name="Group 105"/>
          <p:cNvGraphicFramePr>
            <a:graphicFrameLocks/>
          </p:cNvGraphicFramePr>
          <p:nvPr>
            <p:extLst>
              <p:ext uri="{D42A27DB-BD31-4B8C-83A1-F6EECF244321}">
                <p14:modId xmlns:p14="http://schemas.microsoft.com/office/powerpoint/2010/main" val="3938956217"/>
              </p:ext>
            </p:extLst>
          </p:nvPr>
        </p:nvGraphicFramePr>
        <p:xfrm>
          <a:off x="1097280" y="673249"/>
          <a:ext cx="7886678" cy="6084403"/>
        </p:xfrm>
        <a:graphic>
          <a:graphicData uri="http://schemas.openxmlformats.org/drawingml/2006/table">
            <a:tbl>
              <a:tblPr/>
              <a:tblGrid>
                <a:gridCol w="2194560">
                  <a:extLst>
                    <a:ext uri="{9D8B030D-6E8A-4147-A177-3AD203B41FA5}">
                      <a16:colId xmlns:a16="http://schemas.microsoft.com/office/drawing/2014/main" val="20000"/>
                    </a:ext>
                  </a:extLst>
                </a:gridCol>
                <a:gridCol w="2897945">
                  <a:extLst>
                    <a:ext uri="{9D8B030D-6E8A-4147-A177-3AD203B41FA5}">
                      <a16:colId xmlns:a16="http://schemas.microsoft.com/office/drawing/2014/main" val="20001"/>
                    </a:ext>
                  </a:extLst>
                </a:gridCol>
                <a:gridCol w="2794173">
                  <a:extLst>
                    <a:ext uri="{9D8B030D-6E8A-4147-A177-3AD203B41FA5}">
                      <a16:colId xmlns:a16="http://schemas.microsoft.com/office/drawing/2014/main" val="315124152"/>
                    </a:ext>
                  </a:extLst>
                </a:gridCol>
              </a:tblGrid>
              <a:tr h="292881">
                <a:tc>
                  <a:txBody>
                    <a:bodyPr/>
                    <a:lstStyle/>
                    <a:p>
                      <a:pPr marL="0" marR="0" lvl="0" indent="0" algn="ctr" defTabSz="265113" rtl="0" eaLnBrk="0" fontAlgn="b" latinLnBrk="0" hangingPunct="0">
                        <a:lnSpc>
                          <a:spcPct val="93000"/>
                        </a:lnSpc>
                        <a:spcBef>
                          <a:spcPct val="0"/>
                        </a:spcBef>
                        <a:spcAft>
                          <a:spcPct val="0"/>
                        </a:spcAft>
                        <a:buClr>
                          <a:srgbClr val="00006C"/>
                        </a:buClr>
                        <a:buSzPct val="100000"/>
                        <a:buFont typeface="Arial" charset="0"/>
                        <a:buNone/>
                        <a:tabLst/>
                      </a:pPr>
                      <a:r>
                        <a:rPr kumimoji="0" lang="en-GB" sz="1600" b="1" i="0" u="none" strike="noStrike" cap="none" normalizeH="0" baseline="0" dirty="0">
                          <a:ln>
                            <a:noFill/>
                          </a:ln>
                          <a:solidFill>
                            <a:schemeClr val="tx1"/>
                          </a:solidFill>
                          <a:effectLst/>
                          <a:latin typeface="Arial" charset="0"/>
                          <a:cs typeface="Arial" charset="0"/>
                        </a:rPr>
                        <a:t>Parámetros</a:t>
                      </a:r>
                      <a:endParaRPr kumimoji="0" lang="en-GB" sz="1600" b="0" i="0" u="none" strike="noStrike" cap="none" normalizeH="0" baseline="0" dirty="0">
                        <a:ln>
                          <a:noFill/>
                        </a:ln>
                        <a:solidFill>
                          <a:srgbClr val="00006C"/>
                        </a:solidFill>
                        <a:effectLst/>
                        <a:latin typeface="Arial" charset="0"/>
                      </a:endParaRP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600" b="1" i="0" u="none" strike="noStrike" cap="none" normalizeH="0" baseline="0" dirty="0">
                          <a:ln>
                            <a:noFill/>
                          </a:ln>
                          <a:solidFill>
                            <a:schemeClr val="tx1"/>
                          </a:solidFill>
                          <a:effectLst/>
                          <a:latin typeface="Arial" charset="0"/>
                          <a:cs typeface="Arial" charset="0"/>
                        </a:rPr>
                        <a:t>Criterios</a:t>
                      </a:r>
                      <a:endParaRPr kumimoji="0" lang="en-GB" sz="16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0"/>
                  </a:ext>
                </a:extLst>
              </a:tr>
              <a:tr h="440968">
                <a:tc>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rPr>
                        <a:t>O</a:t>
                      </a:r>
                      <a:r>
                        <a:rPr kumimoji="0" lang="en-GB" sz="1400" b="0" i="0" u="none" strike="noStrike" cap="none" normalizeH="0" baseline="-25000" dirty="0">
                          <a:ln>
                            <a:noFill/>
                          </a:ln>
                          <a:solidFill>
                            <a:schemeClr val="tx1"/>
                          </a:solidFill>
                          <a:effectLst/>
                          <a:latin typeface="Arial" charset="0"/>
                        </a:rPr>
                        <a:t>3</a:t>
                      </a:r>
                      <a:r>
                        <a:rPr kumimoji="0" lang="en-GB" sz="1400" b="0" i="0" u="none" strike="noStrike" cap="none" normalizeH="0" baseline="0" dirty="0">
                          <a:ln>
                            <a:noFill/>
                          </a:ln>
                          <a:solidFill>
                            <a:schemeClr val="tx1"/>
                          </a:solidFill>
                          <a:effectLst/>
                          <a:latin typeface="Arial" charset="0"/>
                        </a:rPr>
                        <a:t>, CO, NO</a:t>
                      </a:r>
                      <a:r>
                        <a:rPr kumimoji="0" lang="en-GB" sz="1400" b="0" i="0" u="none" strike="noStrike" cap="none" normalizeH="0" baseline="-25000" dirty="0">
                          <a:ln>
                            <a:noFill/>
                          </a:ln>
                          <a:solidFill>
                            <a:schemeClr val="tx1"/>
                          </a:solidFill>
                          <a:effectLst/>
                          <a:latin typeface="Arial" charset="0"/>
                        </a:rPr>
                        <a:t>2</a:t>
                      </a:r>
                      <a:r>
                        <a:rPr kumimoji="0" lang="en-GB" sz="1400" b="0" i="0" u="none" strike="noStrike" cap="none" normalizeH="0" baseline="0" dirty="0">
                          <a:ln>
                            <a:noFill/>
                          </a:ln>
                          <a:solidFill>
                            <a:schemeClr val="tx1"/>
                          </a:solidFill>
                          <a:effectLst/>
                          <a:latin typeface="Arial" charset="0"/>
                        </a:rPr>
                        <a:t>, SO</a:t>
                      </a:r>
                      <a:r>
                        <a:rPr kumimoji="0" lang="en-GB" sz="1400" b="0" i="0" u="none" strike="noStrike" cap="none" normalizeH="0" baseline="-25000" dirty="0">
                          <a:ln>
                            <a:noFill/>
                          </a:ln>
                          <a:solidFill>
                            <a:schemeClr val="tx1"/>
                          </a:solidFill>
                          <a:effectLst/>
                          <a:latin typeface="Arial" charset="0"/>
                        </a:rPr>
                        <a:t>2</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Respuesta de ±</a:t>
                      </a:r>
                      <a:r>
                        <a:rPr kumimoji="0" lang="en-GB" sz="1400" b="0" i="0" u="none" strike="noStrike" cap="none" normalizeH="0" baseline="0" dirty="0">
                          <a:ln>
                            <a:noFill/>
                          </a:ln>
                          <a:solidFill>
                            <a:schemeClr val="tx1"/>
                          </a:solidFill>
                          <a:effectLst/>
                          <a:latin typeface="Arial" charset="0"/>
                        </a:rPr>
                        <a:t>10%, </a:t>
                      </a:r>
                      <a:r>
                        <a:rPr kumimoji="0" lang="en-GB" sz="1400" b="0" i="0" u="none" strike="noStrike" cap="none" normalizeH="0" baseline="0" dirty="0" err="1">
                          <a:ln>
                            <a:noFill/>
                          </a:ln>
                          <a:solidFill>
                            <a:schemeClr val="tx1"/>
                          </a:solidFill>
                          <a:effectLst/>
                          <a:latin typeface="Arial" charset="0"/>
                        </a:rPr>
                        <a:t>ozono</a:t>
                      </a:r>
                      <a:r>
                        <a:rPr kumimoji="0" lang="en-GB" sz="1400" b="0" i="0" u="none" strike="noStrike" cap="none" normalizeH="0" baseline="0" dirty="0">
                          <a:ln>
                            <a:noFill/>
                          </a:ln>
                          <a:solidFill>
                            <a:schemeClr val="tx1"/>
                          </a:solidFill>
                          <a:effectLst/>
                          <a:latin typeface="Arial" charset="0"/>
                        </a:rPr>
                        <a:t> (7%)</a:t>
                      </a: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1"/>
                  </a:ext>
                </a:extLst>
              </a:tr>
              <a:tr h="292881">
                <a:tc>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rPr>
                        <a:t> </a:t>
                      </a:r>
                      <a:r>
                        <a:rPr kumimoji="0" lang="en-GB" sz="1400" b="0" i="0" u="none" strike="noStrike" cap="none" normalizeH="0" baseline="0" dirty="0" err="1">
                          <a:ln>
                            <a:noFill/>
                          </a:ln>
                          <a:solidFill>
                            <a:schemeClr val="tx1"/>
                          </a:solidFill>
                          <a:effectLst/>
                          <a:latin typeface="Arial" charset="0"/>
                        </a:rPr>
                        <a:t>Muestreador</a:t>
                      </a:r>
                      <a:r>
                        <a:rPr kumimoji="0" lang="en-GB" sz="1400" b="0" i="0" u="none" strike="noStrike" cap="none" normalizeH="0" baseline="0" dirty="0">
                          <a:ln>
                            <a:noFill/>
                          </a:ln>
                          <a:solidFill>
                            <a:schemeClr val="tx1"/>
                          </a:solidFill>
                          <a:effectLst/>
                          <a:latin typeface="Arial" charset="0"/>
                        </a:rPr>
                        <a:t> PM</a:t>
                      </a:r>
                      <a:r>
                        <a:rPr kumimoji="0" lang="en-GB" sz="1400" b="0" i="0" u="none" strike="noStrike" cap="none" normalizeH="0" baseline="-25000" dirty="0">
                          <a:ln>
                            <a:noFill/>
                          </a:ln>
                          <a:solidFill>
                            <a:schemeClr val="tx1"/>
                          </a:solidFill>
                          <a:effectLst/>
                          <a:latin typeface="Arial" charset="0"/>
                        </a:rPr>
                        <a:t>10 </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defRPr/>
                      </a:pPr>
                      <a:r>
                        <a:rPr kumimoji="0" lang="en-GB" sz="1400" b="0" i="0" u="none" strike="noStrike" cap="none" normalizeH="0" baseline="0" dirty="0" err="1">
                          <a:ln>
                            <a:noFill/>
                          </a:ln>
                          <a:solidFill>
                            <a:schemeClr val="tx1"/>
                          </a:solidFill>
                          <a:effectLst/>
                          <a:latin typeface="Arial" charset="0"/>
                        </a:rPr>
                        <a:t>Exactitud</a:t>
                      </a:r>
                      <a:r>
                        <a:rPr kumimoji="0" lang="en-GB" sz="1400" b="0" i="0" u="none" strike="noStrike" cap="none" normalizeH="0" baseline="0" dirty="0">
                          <a:ln>
                            <a:noFill/>
                          </a:ln>
                          <a:solidFill>
                            <a:schemeClr val="tx1"/>
                          </a:solidFill>
                          <a:effectLst/>
                          <a:latin typeface="Arial" charset="0"/>
                        </a:rPr>
                        <a:t>: hasta 10% del </a:t>
                      </a:r>
                      <a:r>
                        <a:rPr kumimoji="0" lang="en-GB" sz="1400" b="0" i="0" u="none" strike="noStrike" cap="none" normalizeH="0" baseline="0" dirty="0" err="1">
                          <a:ln>
                            <a:noFill/>
                          </a:ln>
                          <a:solidFill>
                            <a:schemeClr val="tx1"/>
                          </a:solidFill>
                          <a:effectLst/>
                          <a:latin typeface="Arial" charset="0"/>
                        </a:rPr>
                        <a:t>Flujo</a:t>
                      </a:r>
                      <a:r>
                        <a:rPr kumimoji="0" lang="en-GB" sz="1400" b="0" i="0" u="none" strike="noStrike" cap="none" normalizeH="0" baseline="0" dirty="0">
                          <a:ln>
                            <a:noFill/>
                          </a:ln>
                          <a:solidFill>
                            <a:schemeClr val="tx1"/>
                          </a:solidFill>
                          <a:effectLst/>
                          <a:latin typeface="Arial" charset="0"/>
                        </a:rPr>
                        <a:t> de </a:t>
                      </a:r>
                      <a:r>
                        <a:rPr kumimoji="0" lang="en-GB" sz="1400" b="0" i="0" u="none" strike="noStrike" cap="none" normalizeH="0" baseline="0" dirty="0" err="1">
                          <a:ln>
                            <a:noFill/>
                          </a:ln>
                          <a:solidFill>
                            <a:schemeClr val="tx1"/>
                          </a:solidFill>
                          <a:effectLst/>
                          <a:latin typeface="Arial" charset="0"/>
                        </a:rPr>
                        <a:t>diseño</a:t>
                      </a:r>
                      <a:endParaRPr kumimoji="0" lang="en-GB" sz="1400" b="0" i="0" u="none" strike="noStrike" cap="none" normalizeH="0" baseline="0" dirty="0">
                        <a:ln>
                          <a:noFill/>
                        </a:ln>
                        <a:solidFill>
                          <a:schemeClr val="tx1"/>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2"/>
                  </a:ext>
                </a:extLst>
              </a:tr>
              <a:tr h="1689535">
                <a:tc>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rPr>
                        <a:t>PM</a:t>
                      </a:r>
                      <a:r>
                        <a:rPr kumimoji="0" lang="en-GB" sz="1400" b="0" i="0" u="none" strike="noStrike" cap="none" normalizeH="0" baseline="-25000" dirty="0">
                          <a:ln>
                            <a:noFill/>
                          </a:ln>
                          <a:solidFill>
                            <a:schemeClr val="tx1"/>
                          </a:solidFill>
                          <a:effectLst/>
                          <a:latin typeface="Arial" charset="0"/>
                        </a:rPr>
                        <a:t>10</a:t>
                      </a:r>
                      <a:r>
                        <a:rPr kumimoji="0" lang="en-GB" sz="1400" b="0" i="0" u="none" strike="noStrike" cap="none" normalizeH="0" baseline="0" dirty="0">
                          <a:ln>
                            <a:noFill/>
                          </a:ln>
                          <a:solidFill>
                            <a:schemeClr val="tx1"/>
                          </a:solidFill>
                          <a:effectLst/>
                          <a:latin typeface="Arial" charset="0"/>
                        </a:rPr>
                        <a:t> </a:t>
                      </a:r>
                    </a:p>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rPr>
                        <a:t> PM</a:t>
                      </a:r>
                      <a:r>
                        <a:rPr kumimoji="0" lang="en-GB" sz="1400" b="0" i="0" u="none" strike="noStrike" cap="none" normalizeH="0" baseline="-25000" dirty="0">
                          <a:ln>
                            <a:noFill/>
                          </a:ln>
                          <a:solidFill>
                            <a:schemeClr val="tx1"/>
                          </a:solidFill>
                          <a:effectLst/>
                          <a:latin typeface="Arial" charset="0"/>
                        </a:rPr>
                        <a:t>2.5</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p>
                      <a:pPr marL="342900" marR="0" lvl="0" indent="-34290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err="1">
                          <a:ln>
                            <a:noFill/>
                          </a:ln>
                          <a:solidFill>
                            <a:schemeClr val="tx1"/>
                          </a:solidFill>
                          <a:effectLst/>
                          <a:latin typeface="Arial" charset="0"/>
                        </a:rPr>
                        <a:t>Flujo</a:t>
                      </a:r>
                      <a:r>
                        <a:rPr kumimoji="0" lang="en-GB" sz="1400" b="0" i="0" u="none" strike="noStrike" cap="none" normalizeH="0" baseline="0" dirty="0">
                          <a:ln>
                            <a:noFill/>
                          </a:ln>
                          <a:solidFill>
                            <a:schemeClr val="tx1"/>
                          </a:solidFill>
                          <a:effectLst/>
                          <a:latin typeface="Arial" charset="0"/>
                        </a:rPr>
                        <a:t>   &lt;</a:t>
                      </a:r>
                      <a:r>
                        <a:rPr kumimoji="0" lang="en-GB" sz="1400" b="0" i="0" u="none" strike="noStrike" cap="none" normalizeH="0" baseline="0" dirty="0">
                          <a:ln>
                            <a:noFill/>
                          </a:ln>
                          <a:solidFill>
                            <a:schemeClr val="tx1"/>
                          </a:solidFill>
                          <a:effectLst/>
                          <a:latin typeface="Arial" charset="0"/>
                          <a:cs typeface="+mn-cs"/>
                        </a:rPr>
                        <a:t>10</a:t>
                      </a:r>
                      <a:r>
                        <a:rPr kumimoji="0" lang="en-GB" sz="1400" b="0" i="0" u="none" strike="noStrike" cap="none" normalizeH="0" baseline="0" dirty="0">
                          <a:ln>
                            <a:noFill/>
                          </a:ln>
                          <a:solidFill>
                            <a:schemeClr val="tx1"/>
                          </a:solidFill>
                          <a:effectLst/>
                          <a:latin typeface="Arial" charset="0"/>
                        </a:rPr>
                        <a:t>% del </a:t>
                      </a:r>
                      <a:r>
                        <a:rPr kumimoji="0" lang="en-GB" sz="1400" b="0" i="0" u="none" strike="noStrike" cap="none" normalizeH="0" baseline="0" dirty="0" err="1">
                          <a:ln>
                            <a:noFill/>
                          </a:ln>
                          <a:solidFill>
                            <a:schemeClr val="tx1"/>
                          </a:solidFill>
                          <a:effectLst/>
                          <a:latin typeface="Arial" charset="0"/>
                        </a:rPr>
                        <a:t>Flujo</a:t>
                      </a:r>
                      <a:r>
                        <a:rPr kumimoji="0" lang="en-GB" sz="1400" b="0" i="0" u="none" strike="noStrike" cap="none" normalizeH="0" baseline="0" dirty="0">
                          <a:ln>
                            <a:noFill/>
                          </a:ln>
                          <a:solidFill>
                            <a:schemeClr val="tx1"/>
                          </a:solidFill>
                          <a:effectLst/>
                          <a:latin typeface="Arial" charset="0"/>
                        </a:rPr>
                        <a:t> de </a:t>
                      </a:r>
                      <a:r>
                        <a:rPr kumimoji="0" lang="en-GB" sz="1400" b="0" i="0" u="none" strike="noStrike" cap="none" normalizeH="0" baseline="0" dirty="0" err="1">
                          <a:ln>
                            <a:noFill/>
                          </a:ln>
                          <a:solidFill>
                            <a:schemeClr val="tx1"/>
                          </a:solidFill>
                          <a:effectLst/>
                          <a:latin typeface="Arial" charset="0"/>
                        </a:rPr>
                        <a:t>diseño</a:t>
                      </a:r>
                      <a:endParaRPr kumimoji="0" lang="en-GB" sz="1400" b="0" i="0" u="none" strike="noStrike" cap="none" normalizeH="0" baseline="0" dirty="0">
                        <a:ln>
                          <a:noFill/>
                        </a:ln>
                        <a:solidFill>
                          <a:schemeClr val="tx1"/>
                        </a:solidFill>
                        <a:effectLst/>
                        <a:latin typeface="Arial" charset="0"/>
                      </a:endParaRPr>
                    </a:p>
                    <a:p>
                      <a:pPr marL="342900" marR="0" lvl="0" indent="-342900" algn="ctr"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p>
                      <a:pPr marL="342900" marR="0" lvl="0" indent="-34290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err="1">
                          <a:ln>
                            <a:noFill/>
                          </a:ln>
                          <a:solidFill>
                            <a:schemeClr val="tx1"/>
                          </a:solidFill>
                          <a:effectLst/>
                          <a:latin typeface="Arial" charset="0"/>
                        </a:rPr>
                        <a:t>Flujo</a:t>
                      </a:r>
                      <a:r>
                        <a:rPr kumimoji="0" lang="en-GB" sz="1400" b="0" i="0" u="none" strike="noStrike" cap="none" normalizeH="0" baseline="0" dirty="0">
                          <a:ln>
                            <a:noFill/>
                          </a:ln>
                          <a:solidFill>
                            <a:schemeClr val="tx1"/>
                          </a:solidFill>
                          <a:effectLst/>
                          <a:latin typeface="Arial" charset="0"/>
                        </a:rPr>
                        <a:t>    &lt; </a:t>
                      </a:r>
                      <a:r>
                        <a:rPr kumimoji="0" lang="en-GB" sz="1400" b="0" i="0" u="none" strike="noStrike" cap="none" normalizeH="0" baseline="0" dirty="0">
                          <a:ln>
                            <a:noFill/>
                          </a:ln>
                          <a:solidFill>
                            <a:schemeClr val="tx1"/>
                          </a:solidFill>
                          <a:effectLst/>
                          <a:latin typeface="Arial" charset="0"/>
                          <a:cs typeface="+mn-cs"/>
                        </a:rPr>
                        <a:t>5</a:t>
                      </a:r>
                      <a:r>
                        <a:rPr kumimoji="0" lang="en-GB" sz="1400" b="0" i="0" u="none" strike="noStrike" cap="none" normalizeH="0" baseline="0" dirty="0">
                          <a:ln>
                            <a:noFill/>
                          </a:ln>
                          <a:solidFill>
                            <a:schemeClr val="tx1"/>
                          </a:solidFill>
                          <a:effectLst/>
                          <a:latin typeface="Arial" charset="0"/>
                        </a:rPr>
                        <a:t>% del </a:t>
                      </a:r>
                      <a:r>
                        <a:rPr kumimoji="0" lang="en-GB" sz="1400" b="0" i="0" u="none" strike="noStrike" cap="none" normalizeH="0" baseline="0" dirty="0" err="1">
                          <a:ln>
                            <a:noFill/>
                          </a:ln>
                          <a:solidFill>
                            <a:schemeClr val="tx1"/>
                          </a:solidFill>
                          <a:effectLst/>
                          <a:latin typeface="Arial" charset="0"/>
                        </a:rPr>
                        <a:t>Flujo</a:t>
                      </a:r>
                      <a:r>
                        <a:rPr kumimoji="0" lang="en-GB" sz="1400" b="0" i="0" u="none" strike="noStrike" cap="none" normalizeH="0" baseline="0" dirty="0">
                          <a:ln>
                            <a:noFill/>
                          </a:ln>
                          <a:solidFill>
                            <a:schemeClr val="tx1"/>
                          </a:solidFill>
                          <a:effectLst/>
                          <a:latin typeface="Arial" charset="0"/>
                        </a:rPr>
                        <a:t> de </a:t>
                      </a:r>
                      <a:r>
                        <a:rPr kumimoji="0" lang="en-GB" sz="1400" b="0" i="0" u="none" strike="noStrike" cap="none" normalizeH="0" baseline="0" dirty="0" err="1">
                          <a:ln>
                            <a:noFill/>
                          </a:ln>
                          <a:solidFill>
                            <a:schemeClr val="tx1"/>
                          </a:solidFill>
                          <a:effectLst/>
                          <a:latin typeface="Arial" charset="0"/>
                        </a:rPr>
                        <a:t>diseño</a:t>
                      </a:r>
                      <a:endParaRPr kumimoji="0" lang="en-GB" sz="1400" b="0" i="0" u="none" strike="noStrike" cap="none" normalizeH="0" baseline="0" dirty="0">
                        <a:ln>
                          <a:noFill/>
                        </a:ln>
                        <a:solidFill>
                          <a:schemeClr val="tx1"/>
                        </a:solidFill>
                        <a:effectLst/>
                        <a:latin typeface="Arial" charset="0"/>
                      </a:endParaRPr>
                    </a:p>
                    <a:p>
                      <a:pPr marL="342900" marR="0" lvl="0" indent="-34290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rPr>
                        <a:t>       &lt; 4% del </a:t>
                      </a:r>
                      <a:r>
                        <a:rPr kumimoji="0" lang="en-GB" sz="1400" b="0" i="0" u="none" strike="noStrike" cap="none" normalizeH="0" baseline="0" dirty="0" err="1">
                          <a:ln>
                            <a:noFill/>
                          </a:ln>
                          <a:solidFill>
                            <a:schemeClr val="tx1"/>
                          </a:solidFill>
                          <a:effectLst/>
                          <a:latin typeface="Arial" charset="0"/>
                        </a:rPr>
                        <a:t>estándar</a:t>
                      </a:r>
                      <a:r>
                        <a:rPr kumimoji="0" lang="en-GB" sz="1400" b="0" i="0" u="none" strike="noStrike" cap="none" normalizeH="0" baseline="0" dirty="0">
                          <a:ln>
                            <a:noFill/>
                          </a:ln>
                          <a:solidFill>
                            <a:schemeClr val="tx1"/>
                          </a:solidFill>
                          <a:effectLst/>
                          <a:latin typeface="Arial" charset="0"/>
                        </a:rPr>
                        <a:t> de auditoria</a:t>
                      </a:r>
                    </a:p>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err="1">
                          <a:ln>
                            <a:noFill/>
                          </a:ln>
                          <a:solidFill>
                            <a:schemeClr val="tx1"/>
                          </a:solidFill>
                          <a:effectLst/>
                          <a:latin typeface="Arial" charset="0"/>
                        </a:rPr>
                        <a:t>Prueba</a:t>
                      </a:r>
                      <a:r>
                        <a:rPr kumimoji="0" lang="en-GB" sz="1400" b="0" i="0" u="none" strike="noStrike" cap="none" normalizeH="0" baseline="0" dirty="0">
                          <a:ln>
                            <a:noFill/>
                          </a:ln>
                          <a:solidFill>
                            <a:schemeClr val="tx1"/>
                          </a:solidFill>
                          <a:effectLst/>
                          <a:latin typeface="Arial" charset="0"/>
                        </a:rPr>
                        <a:t> de </a:t>
                      </a:r>
                      <a:r>
                        <a:rPr kumimoji="0" lang="en-GB" sz="1400" b="0" i="0" u="none" strike="noStrike" cap="none" normalizeH="0" baseline="0" dirty="0" err="1">
                          <a:ln>
                            <a:noFill/>
                          </a:ln>
                          <a:solidFill>
                            <a:schemeClr val="tx1"/>
                          </a:solidFill>
                          <a:effectLst/>
                          <a:latin typeface="Arial" charset="0"/>
                        </a:rPr>
                        <a:t>fugas</a:t>
                      </a:r>
                      <a:r>
                        <a:rPr kumimoji="0" lang="en-GB" sz="1400" b="0" i="0" u="none" strike="noStrike" cap="none" normalizeH="0" baseline="0" dirty="0">
                          <a:ln>
                            <a:noFill/>
                          </a:ln>
                          <a:solidFill>
                            <a:schemeClr val="tx1"/>
                          </a:solidFill>
                          <a:effectLst/>
                          <a:latin typeface="Arial" charset="0"/>
                        </a:rPr>
                        <a:t> &lt;1.5 lpm</a:t>
                      </a:r>
                    </a:p>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err="1">
                          <a:ln>
                            <a:noFill/>
                          </a:ln>
                          <a:solidFill>
                            <a:schemeClr val="tx1"/>
                          </a:solidFill>
                          <a:effectLst/>
                          <a:latin typeface="Arial" charset="0"/>
                        </a:rPr>
                        <a:t>Temperatura</a:t>
                      </a:r>
                      <a:r>
                        <a:rPr kumimoji="0" lang="en-GB" sz="1400" b="0" i="0" u="none" strike="noStrike" cap="none" normalizeH="0" baseline="0" dirty="0">
                          <a:ln>
                            <a:noFill/>
                          </a:ln>
                          <a:solidFill>
                            <a:schemeClr val="tx1"/>
                          </a:solidFill>
                          <a:effectLst/>
                          <a:latin typeface="Arial" charset="0"/>
                        </a:rPr>
                        <a:t> &lt; 2°C</a:t>
                      </a:r>
                    </a:p>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endParaRPr kumimoji="0" lang="en-GB" sz="1400" b="0" i="0" u="none" strike="noStrike" cap="none" normalizeH="0" baseline="0" dirty="0">
                        <a:ln>
                          <a:noFill/>
                        </a:ln>
                        <a:solidFill>
                          <a:schemeClr val="tx1"/>
                        </a:solidFill>
                        <a:effectLst/>
                        <a:latin typeface="Arial" charset="0"/>
                      </a:endParaRPr>
                    </a:p>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err="1">
                          <a:ln>
                            <a:noFill/>
                          </a:ln>
                          <a:solidFill>
                            <a:schemeClr val="tx1"/>
                          </a:solidFill>
                          <a:effectLst/>
                          <a:latin typeface="Arial" charset="0"/>
                        </a:rPr>
                        <a:t>Presión</a:t>
                      </a:r>
                      <a:r>
                        <a:rPr kumimoji="0" lang="en-GB" sz="1400" b="0" i="0" u="none" strike="noStrike" cap="none" normalizeH="0" baseline="0" dirty="0">
                          <a:ln>
                            <a:noFill/>
                          </a:ln>
                          <a:solidFill>
                            <a:schemeClr val="tx1"/>
                          </a:solidFill>
                          <a:effectLst/>
                          <a:latin typeface="Arial" charset="0"/>
                        </a:rPr>
                        <a:t> </a:t>
                      </a:r>
                      <a:r>
                        <a:rPr kumimoji="0" lang="en-GB" sz="1400" b="0" i="0" u="none" strike="noStrike" cap="none" normalizeH="0" baseline="0" dirty="0" err="1">
                          <a:ln>
                            <a:noFill/>
                          </a:ln>
                          <a:solidFill>
                            <a:schemeClr val="tx1"/>
                          </a:solidFill>
                          <a:effectLst/>
                          <a:latin typeface="Arial" charset="0"/>
                        </a:rPr>
                        <a:t>Barómetrica</a:t>
                      </a:r>
                      <a:r>
                        <a:rPr kumimoji="0" lang="en-GB" sz="1400" b="0" i="0" u="none" strike="noStrike" cap="none" normalizeH="0" baseline="0" dirty="0">
                          <a:ln>
                            <a:noFill/>
                          </a:ln>
                          <a:solidFill>
                            <a:schemeClr val="tx1"/>
                          </a:solidFill>
                          <a:effectLst/>
                          <a:latin typeface="Arial" charset="0"/>
                        </a:rPr>
                        <a:t> &lt; 10 mmHg</a:t>
                      </a:r>
                    </a:p>
                  </a:txBody>
                  <a:tcPr marL="91449" marR="91449" marT="45734" marB="4573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2881">
                <a:tc rowSpan="2">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Velocidad de Viento</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err="1">
                          <a:ln>
                            <a:noFill/>
                          </a:ln>
                          <a:solidFill>
                            <a:schemeClr val="tx1"/>
                          </a:solidFill>
                          <a:effectLst/>
                          <a:latin typeface="Arial" charset="0"/>
                          <a:cs typeface="Arial" charset="0"/>
                        </a:rPr>
                        <a:t>Velocidad</a:t>
                      </a:r>
                      <a:r>
                        <a:rPr kumimoji="0" lang="en-GB" sz="1400" b="0" i="0" u="none" strike="noStrike" cap="none" normalizeH="0" baseline="0" dirty="0">
                          <a:ln>
                            <a:noFill/>
                          </a:ln>
                          <a:solidFill>
                            <a:schemeClr val="tx1"/>
                          </a:solidFill>
                          <a:effectLst/>
                          <a:latin typeface="Arial" charset="0"/>
                          <a:cs typeface="Arial" charset="0"/>
                        </a:rPr>
                        <a:t> de umbral:  </a:t>
                      </a:r>
                      <a:r>
                        <a:rPr kumimoji="0" lang="en-GB" sz="1400" b="0" i="0" u="none" strike="noStrike" cap="none" normalizeH="0" baseline="0" dirty="0" err="1">
                          <a:ln>
                            <a:noFill/>
                          </a:ln>
                          <a:solidFill>
                            <a:schemeClr val="tx1"/>
                          </a:solidFill>
                          <a:effectLst/>
                          <a:latin typeface="Arial" charset="0"/>
                          <a:cs typeface="Arial" charset="0"/>
                        </a:rPr>
                        <a:t>menor</a:t>
                      </a:r>
                      <a:r>
                        <a:rPr kumimoji="0" lang="en-GB" sz="1400" b="0" i="0" u="none" strike="noStrike" cap="none" normalizeH="0" baseline="0" dirty="0">
                          <a:ln>
                            <a:noFill/>
                          </a:ln>
                          <a:solidFill>
                            <a:schemeClr val="tx1"/>
                          </a:solidFill>
                          <a:effectLst/>
                          <a:latin typeface="Arial" charset="0"/>
                          <a:cs typeface="Arial" charset="0"/>
                        </a:rPr>
                        <a:t> o </a:t>
                      </a:r>
                      <a:r>
                        <a:rPr kumimoji="0" lang="en-GB" sz="1400" b="0" i="0" u="none" strike="noStrike" cap="none" normalizeH="0" baseline="0" dirty="0" err="1">
                          <a:ln>
                            <a:noFill/>
                          </a:ln>
                          <a:solidFill>
                            <a:schemeClr val="tx1"/>
                          </a:solidFill>
                          <a:effectLst/>
                          <a:latin typeface="Arial" charset="0"/>
                          <a:cs typeface="Arial" charset="0"/>
                        </a:rPr>
                        <a:t>igual</a:t>
                      </a:r>
                      <a:r>
                        <a:rPr kumimoji="0" lang="en-GB" sz="1400" b="0" i="0" u="none" strike="noStrike" cap="none" normalizeH="0" baseline="0" dirty="0">
                          <a:ln>
                            <a:noFill/>
                          </a:ln>
                          <a:solidFill>
                            <a:schemeClr val="tx1"/>
                          </a:solidFill>
                          <a:effectLst/>
                          <a:latin typeface="Arial" charset="0"/>
                          <a:cs typeface="Arial" charset="0"/>
                        </a:rPr>
                        <a:t> a 0.5 m/s  (</a:t>
                      </a:r>
                      <a:r>
                        <a:rPr lang="es-ES" sz="1800" kern="1200" dirty="0">
                          <a:solidFill>
                            <a:schemeClr val="tx1"/>
                          </a:solidFill>
                          <a:effectLst/>
                          <a:latin typeface="+mn-lt"/>
                          <a:ea typeface="+mn-ea"/>
                          <a:cs typeface="+mn-cs"/>
                        </a:rPr>
                        <a:t>0.3 g-cm) </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4"/>
                  </a:ext>
                </a:extLst>
              </a:tr>
              <a:tr h="292881">
                <a:tc vMerge="1">
                  <a:txBody>
                    <a:bodyPr/>
                    <a:lstStyle/>
                    <a:p>
                      <a:endParaRPr lang="es-MX"/>
                    </a:p>
                  </a:txBody>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Exactitud: ± 0.25 m/s hasta 5 m/s y 5% </a:t>
                      </a:r>
                      <a:r>
                        <a:rPr kumimoji="0" lang="en-GB" sz="1400" b="0" i="0" u="none" strike="noStrike" cap="none" normalizeH="0" baseline="0" dirty="0" err="1">
                          <a:ln>
                            <a:noFill/>
                          </a:ln>
                          <a:solidFill>
                            <a:schemeClr val="tx1"/>
                          </a:solidFill>
                          <a:effectLst/>
                          <a:latin typeface="Arial" charset="0"/>
                          <a:cs typeface="Arial" charset="0"/>
                        </a:rPr>
                        <a:t>arriba</a:t>
                      </a:r>
                      <a:r>
                        <a:rPr kumimoji="0" lang="en-GB" sz="1400" b="0" i="0" u="none" strike="noStrike" cap="none" normalizeH="0" baseline="0" dirty="0">
                          <a:ln>
                            <a:noFill/>
                          </a:ln>
                          <a:solidFill>
                            <a:schemeClr val="tx1"/>
                          </a:solidFill>
                          <a:effectLst/>
                          <a:latin typeface="Arial" charset="0"/>
                          <a:cs typeface="Arial" charset="0"/>
                        </a:rPr>
                        <a:t> de 5 m/s</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5"/>
                  </a:ext>
                </a:extLst>
              </a:tr>
              <a:tr h="382531">
                <a:tc rowSpan="2">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kern="1200" cap="none" normalizeH="0" baseline="0" dirty="0">
                          <a:ln>
                            <a:noFill/>
                          </a:ln>
                          <a:solidFill>
                            <a:schemeClr val="tx1"/>
                          </a:solidFill>
                          <a:effectLst/>
                          <a:latin typeface="Arial" charset="0"/>
                          <a:ea typeface="+mn-ea"/>
                          <a:cs typeface="Arial" charset="0"/>
                        </a:rPr>
                        <a:t>Dirección de Viento</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Velocidad de umbral:  menor o igual a 0.5 m/s (</a:t>
                      </a:r>
                      <a:r>
                        <a:rPr lang="es-ES" sz="1800" kern="1200" dirty="0">
                          <a:solidFill>
                            <a:schemeClr val="tx1"/>
                          </a:solidFill>
                          <a:effectLst/>
                          <a:latin typeface="+mn-lt"/>
                          <a:ea typeface="+mn-ea"/>
                          <a:cs typeface="+mn-cs"/>
                        </a:rPr>
                        <a:t>6.3 g-cm) </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6"/>
                  </a:ext>
                </a:extLst>
              </a:tr>
              <a:tr h="292877">
                <a:tc vMerge="1">
                  <a:txBody>
                    <a:bodyPr/>
                    <a:lstStyle/>
                    <a:p>
                      <a:endParaRPr lang="es-MX"/>
                    </a:p>
                  </a:txBody>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Exactitud: ± 5 </a:t>
                      </a:r>
                      <a:r>
                        <a:rPr kumimoji="0" lang="en-GB" sz="1400" b="0" i="0" u="none" strike="noStrike" cap="none" normalizeH="0" baseline="0" dirty="0" err="1">
                          <a:ln>
                            <a:noFill/>
                          </a:ln>
                          <a:solidFill>
                            <a:schemeClr val="tx1"/>
                          </a:solidFill>
                          <a:effectLst/>
                          <a:latin typeface="Arial" charset="0"/>
                          <a:cs typeface="Arial" charset="0"/>
                        </a:rPr>
                        <a:t>grados</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exactitud</a:t>
                      </a:r>
                      <a:r>
                        <a:rPr kumimoji="0" lang="en-GB" sz="1400" b="0" i="0" u="none" strike="noStrike" cap="none" normalizeH="0" baseline="0" dirty="0">
                          <a:ln>
                            <a:noFill/>
                          </a:ln>
                          <a:solidFill>
                            <a:schemeClr val="tx1"/>
                          </a:solidFill>
                          <a:effectLst/>
                          <a:latin typeface="Arial" charset="0"/>
                          <a:cs typeface="Arial" charset="0"/>
                        </a:rPr>
                        <a:t> y </a:t>
                      </a:r>
                      <a:r>
                        <a:rPr kumimoji="0" lang="en-GB" sz="1400" b="0" i="0" u="none" strike="noStrike" cap="none" normalizeH="0" baseline="0" dirty="0" err="1">
                          <a:ln>
                            <a:noFill/>
                          </a:ln>
                          <a:solidFill>
                            <a:schemeClr val="tx1"/>
                          </a:solidFill>
                          <a:effectLst/>
                          <a:latin typeface="Arial" charset="0"/>
                          <a:cs typeface="Arial" charset="0"/>
                        </a:rPr>
                        <a:t>orientación</a:t>
                      </a:r>
                      <a:r>
                        <a:rPr kumimoji="0" lang="en-GB" sz="1400" b="0" i="0" u="none" strike="noStrike" cap="none" normalizeH="0" baseline="0" dirty="0">
                          <a:ln>
                            <a:noFill/>
                          </a:ln>
                          <a:solidFill>
                            <a:schemeClr val="tx1"/>
                          </a:solidFill>
                          <a:effectLst/>
                          <a:latin typeface="Arial" charset="0"/>
                          <a:cs typeface="Arial" charset="0"/>
                        </a:rPr>
                        <a:t>)</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7"/>
                  </a:ext>
                </a:extLst>
              </a:tr>
              <a:tr h="506973">
                <a:tc>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kern="1200" cap="none" normalizeH="0" baseline="0" dirty="0">
                          <a:ln>
                            <a:noFill/>
                          </a:ln>
                          <a:solidFill>
                            <a:schemeClr val="tx1"/>
                          </a:solidFill>
                          <a:effectLst/>
                          <a:latin typeface="Arial" charset="0"/>
                          <a:ea typeface="+mn-ea"/>
                          <a:cs typeface="Arial" charset="0"/>
                        </a:rPr>
                        <a:t>Temperatura Ambiente</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Exactitud: ± 0.5 Celsius</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8"/>
                  </a:ext>
                </a:extLst>
              </a:tr>
              <a:tr h="506973">
                <a:tc>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defRPr/>
                      </a:pPr>
                      <a:r>
                        <a:rPr kumimoji="0" lang="en-GB" sz="1400" b="0" i="0" u="none" strike="noStrike" kern="1200" cap="none" normalizeH="0" baseline="0" dirty="0">
                          <a:ln>
                            <a:noFill/>
                          </a:ln>
                          <a:solidFill>
                            <a:schemeClr val="tx1"/>
                          </a:solidFill>
                          <a:effectLst/>
                          <a:latin typeface="Arial" charset="0"/>
                          <a:ea typeface="+mn-ea"/>
                          <a:cs typeface="Arial" charset="0"/>
                        </a:rPr>
                        <a:t>Humedad</a:t>
                      </a:r>
                    </a:p>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kern="1200" cap="none" normalizeH="0" baseline="0" dirty="0">
                          <a:ln>
                            <a:noFill/>
                          </a:ln>
                          <a:solidFill>
                            <a:schemeClr val="tx1"/>
                          </a:solidFill>
                          <a:effectLst/>
                          <a:latin typeface="Arial" charset="0"/>
                          <a:ea typeface="+mn-ea"/>
                          <a:cs typeface="Arial" charset="0"/>
                        </a:rPr>
                        <a:t>Relativa</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Exactitud: ± 3% (10 - 90%)  y +/- 5% (0 - 10%, &gt;95 %) </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09"/>
                  </a:ext>
                </a:extLst>
              </a:tr>
              <a:tr h="506973">
                <a:tc>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kern="1200" cap="none" normalizeH="0" baseline="0" dirty="0" err="1">
                          <a:ln>
                            <a:noFill/>
                          </a:ln>
                          <a:solidFill>
                            <a:schemeClr val="tx1"/>
                          </a:solidFill>
                          <a:effectLst/>
                          <a:latin typeface="Arial" charset="0"/>
                          <a:ea typeface="+mn-ea"/>
                          <a:cs typeface="Arial" charset="0"/>
                        </a:rPr>
                        <a:t>Presión</a:t>
                      </a:r>
                      <a:endParaRPr kumimoji="0" lang="en-GB" sz="1400" b="0" i="0" u="none" strike="noStrike" kern="1200" cap="none" normalizeH="0" baseline="0" dirty="0">
                        <a:ln>
                          <a:noFill/>
                        </a:ln>
                        <a:solidFill>
                          <a:schemeClr val="tx1"/>
                        </a:solidFill>
                        <a:effectLst/>
                        <a:latin typeface="Arial" charset="0"/>
                        <a:ea typeface="+mn-ea"/>
                        <a:cs typeface="Arial" charset="0"/>
                      </a:endParaRPr>
                    </a:p>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kern="1200" cap="none" normalizeH="0" baseline="0" dirty="0">
                          <a:ln>
                            <a:noFill/>
                          </a:ln>
                          <a:solidFill>
                            <a:schemeClr val="tx1"/>
                          </a:solidFill>
                          <a:effectLst/>
                          <a:latin typeface="Arial" charset="0"/>
                          <a:ea typeface="+mn-ea"/>
                          <a:cs typeface="Arial" charset="0"/>
                        </a:rPr>
                        <a:t>Baromética</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cs typeface="Arial" charset="0"/>
                        </a:rPr>
                        <a:t>Exactitud: hasta 2,25 mmHg</a:t>
                      </a:r>
                      <a:endParaRPr kumimoji="0" lang="en-GB" sz="1400" b="0" i="0" u="none" strike="noStrike" cap="none" normalizeH="0" baseline="0" dirty="0">
                        <a:ln>
                          <a:noFill/>
                        </a:ln>
                        <a:solidFill>
                          <a:srgbClr val="00006C"/>
                        </a:solidFill>
                        <a:effectLst/>
                        <a:latin typeface="Arial" charset="0"/>
                      </a:endParaRP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10"/>
                  </a:ext>
                </a:extLst>
              </a:tr>
              <a:tr h="506973">
                <a:tc>
                  <a:txBody>
                    <a:bodyPr/>
                    <a:lstStyle/>
                    <a:p>
                      <a:pPr marL="0" marR="0" lvl="0" indent="0" algn="ctr"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kern="1200" cap="none" normalizeH="0" baseline="0" dirty="0">
                          <a:ln>
                            <a:noFill/>
                          </a:ln>
                          <a:solidFill>
                            <a:schemeClr val="tx1"/>
                          </a:solidFill>
                          <a:effectLst/>
                          <a:latin typeface="Arial" charset="0"/>
                          <a:ea typeface="+mn-ea"/>
                          <a:cs typeface="Arial" charset="0"/>
                        </a:rPr>
                        <a:t>Precipitación</a:t>
                      </a:r>
                    </a:p>
                  </a:txBody>
                  <a:tcPr marL="91449" marR="91449" marT="45734" marB="45734"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457200" rtl="0" eaLnBrk="0" fontAlgn="b" latinLnBrk="0" hangingPunct="0">
                        <a:lnSpc>
                          <a:spcPct val="93000"/>
                        </a:lnSpc>
                        <a:spcBef>
                          <a:spcPct val="0"/>
                        </a:spcBef>
                        <a:spcAft>
                          <a:spcPct val="0"/>
                        </a:spcAft>
                        <a:buClr>
                          <a:srgbClr val="00006C"/>
                        </a:buClr>
                        <a:buSzPct val="100000"/>
                        <a:buFont typeface="Arial" charset="0"/>
                        <a:buNone/>
                        <a:tabLst/>
                      </a:pPr>
                      <a:r>
                        <a:rPr kumimoji="0" lang="en-GB" sz="1400" b="0" i="0" u="none" strike="noStrike" cap="none" normalizeH="0" baseline="0" dirty="0">
                          <a:ln>
                            <a:noFill/>
                          </a:ln>
                          <a:solidFill>
                            <a:schemeClr val="tx1"/>
                          </a:solidFill>
                          <a:effectLst/>
                          <a:latin typeface="Arial" charset="0"/>
                        </a:rPr>
                        <a:t>Exactitud: 10% del volumen de entrada</a:t>
                      </a:r>
                    </a:p>
                  </a:txBody>
                  <a:tcPr marL="91449" marR="91449" marT="45734" marB="45734"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MX"/>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82043960"/>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4048746" y="168275"/>
            <a:ext cx="4135487" cy="769938"/>
          </a:xfrm>
          <a:prstGeom prst="rect">
            <a:avLst/>
          </a:prstGeom>
          <a:noFill/>
          <a:ln w="9525">
            <a:noFill/>
            <a:miter lim="800000"/>
            <a:headEnd/>
            <a:tailEnd/>
          </a:ln>
        </p:spPr>
        <p:txBody>
          <a:bodyPr anchor="ctr"/>
          <a:lstStyle/>
          <a:p>
            <a:pPr eaLnBrk="0" hangingPunct="0">
              <a:defRPr/>
            </a:pPr>
            <a:r>
              <a:rPr lang="es-MX" sz="2400" b="1" kern="0" dirty="0">
                <a:latin typeface="+mj-lt"/>
                <a:ea typeface="+mj-ea"/>
                <a:cs typeface="+mj-cs"/>
              </a:rPr>
              <a:t>Equipos evaluados 2007-2016</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608" y="44452"/>
            <a:ext cx="2293144"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586EBA77-52E8-A589-CD26-8C54FACE711A}"/>
              </a:ext>
            </a:extLst>
          </p:cNvPr>
          <p:cNvPicPr>
            <a:picLocks noChangeAspect="1"/>
          </p:cNvPicPr>
          <p:nvPr/>
        </p:nvPicPr>
        <p:blipFill>
          <a:blip r:embed="rId3"/>
          <a:stretch>
            <a:fillRect/>
          </a:stretch>
        </p:blipFill>
        <p:spPr>
          <a:xfrm>
            <a:off x="300300" y="1373842"/>
            <a:ext cx="9893012" cy="3683936"/>
          </a:xfrm>
          <a:prstGeom prst="rect">
            <a:avLst/>
          </a:prstGeom>
        </p:spPr>
      </p:pic>
    </p:spTree>
    <p:extLst>
      <p:ext uri="{BB962C8B-B14F-4D97-AF65-F5344CB8AC3E}">
        <p14:creationId xmlns:p14="http://schemas.microsoft.com/office/powerpoint/2010/main" val="302642428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4048746" y="168275"/>
            <a:ext cx="4135487" cy="769938"/>
          </a:xfrm>
          <a:prstGeom prst="rect">
            <a:avLst/>
          </a:prstGeom>
          <a:noFill/>
          <a:ln w="9525">
            <a:noFill/>
            <a:miter lim="800000"/>
            <a:headEnd/>
            <a:tailEnd/>
          </a:ln>
        </p:spPr>
        <p:txBody>
          <a:bodyPr anchor="ctr"/>
          <a:lstStyle/>
          <a:p>
            <a:pPr eaLnBrk="0" hangingPunct="0">
              <a:defRPr/>
            </a:pPr>
            <a:r>
              <a:rPr lang="es-MX" sz="2400" b="1" kern="0" dirty="0">
                <a:latin typeface="+mj-lt"/>
                <a:ea typeface="+mj-ea"/>
                <a:cs typeface="+mj-cs"/>
              </a:rPr>
              <a:t>Equipos evaluados 2017-2022</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608" y="44452"/>
            <a:ext cx="2293144"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6A0D671C-3BB6-077F-5D53-5E6319ED7F8E}"/>
              </a:ext>
            </a:extLst>
          </p:cNvPr>
          <p:cNvPicPr>
            <a:picLocks noChangeAspect="1"/>
          </p:cNvPicPr>
          <p:nvPr/>
        </p:nvPicPr>
        <p:blipFill>
          <a:blip r:embed="rId3"/>
          <a:stretch>
            <a:fillRect/>
          </a:stretch>
        </p:blipFill>
        <p:spPr>
          <a:xfrm>
            <a:off x="494677" y="1382936"/>
            <a:ext cx="9203960" cy="3681584"/>
          </a:xfrm>
          <a:prstGeom prst="rect">
            <a:avLst/>
          </a:prstGeom>
        </p:spPr>
      </p:pic>
    </p:spTree>
    <p:extLst>
      <p:ext uri="{BB962C8B-B14F-4D97-AF65-F5344CB8AC3E}">
        <p14:creationId xmlns:p14="http://schemas.microsoft.com/office/powerpoint/2010/main" val="3093380319"/>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a:extLst>
              <a:ext uri="{FF2B5EF4-FFF2-40B4-BE49-F238E27FC236}">
                <a16:creationId xmlns:a16="http://schemas.microsoft.com/office/drawing/2014/main" id="{923AC0F8-343E-9582-8B1F-DE8E81E829A1}"/>
              </a:ext>
            </a:extLst>
          </p:cNvPr>
          <p:cNvPicPr>
            <a:picLocks noGrp="1" noChangeAspect="1"/>
          </p:cNvPicPr>
          <p:nvPr>
            <p:ph idx="4294967295"/>
          </p:nvPr>
        </p:nvPicPr>
        <p:blipFill>
          <a:blip r:embed="rId2"/>
          <a:stretch>
            <a:fillRect/>
          </a:stretch>
        </p:blipFill>
        <p:spPr>
          <a:xfrm>
            <a:off x="141830" y="147300"/>
            <a:ext cx="5119688" cy="3821113"/>
          </a:xfrm>
          <a:prstGeom prst="rect">
            <a:avLst/>
          </a:prstGeom>
        </p:spPr>
      </p:pic>
      <p:pic>
        <p:nvPicPr>
          <p:cNvPr id="7" name="Imagen 6">
            <a:extLst>
              <a:ext uri="{FF2B5EF4-FFF2-40B4-BE49-F238E27FC236}">
                <a16:creationId xmlns:a16="http://schemas.microsoft.com/office/drawing/2014/main" id="{0713D70A-F180-48B9-8B01-29B85172AA87}"/>
              </a:ext>
            </a:extLst>
          </p:cNvPr>
          <p:cNvPicPr>
            <a:picLocks noChangeAspect="1"/>
          </p:cNvPicPr>
          <p:nvPr/>
        </p:nvPicPr>
        <p:blipFill>
          <a:blip r:embed="rId3"/>
          <a:stretch>
            <a:fillRect/>
          </a:stretch>
        </p:blipFill>
        <p:spPr>
          <a:xfrm>
            <a:off x="6022781" y="0"/>
            <a:ext cx="6254191" cy="4379858"/>
          </a:xfrm>
          <a:prstGeom prst="rect">
            <a:avLst/>
          </a:prstGeom>
        </p:spPr>
      </p:pic>
      <p:pic>
        <p:nvPicPr>
          <p:cNvPr id="5" name="Picture 6" descr="Image result for epa logo">
            <a:extLst>
              <a:ext uri="{FF2B5EF4-FFF2-40B4-BE49-F238E27FC236}">
                <a16:creationId xmlns:a16="http://schemas.microsoft.com/office/drawing/2014/main" id="{A8BFB08E-6F99-4558-AD0B-C029596D8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591" y="4670408"/>
            <a:ext cx="2383709" cy="17162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carb logo">
            <a:extLst>
              <a:ext uri="{FF2B5EF4-FFF2-40B4-BE49-F238E27FC236}">
                <a16:creationId xmlns:a16="http://schemas.microsoft.com/office/drawing/2014/main" id="{8E72C986-DB3E-B631-2CF6-E4C1B3B54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885" y="4670408"/>
            <a:ext cx="2216014" cy="1781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bipm logo">
            <a:extLst>
              <a:ext uri="{FF2B5EF4-FFF2-40B4-BE49-F238E27FC236}">
                <a16:creationId xmlns:a16="http://schemas.microsoft.com/office/drawing/2014/main" id="{3940E59B-71C6-F2CB-1F47-69D907587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016" y="4944256"/>
            <a:ext cx="2770593" cy="14072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Image result for inmetro logo">
            <a:extLst>
              <a:ext uri="{FF2B5EF4-FFF2-40B4-BE49-F238E27FC236}">
                <a16:creationId xmlns:a16="http://schemas.microsoft.com/office/drawing/2014/main" id="{E60DA19B-DAE3-7372-C9C6-CD25943D4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064" y="4589307"/>
            <a:ext cx="1762236" cy="176223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E8EADCE-F99B-7A98-585B-71AA03E4B26C}"/>
              </a:ext>
            </a:extLst>
          </p:cNvPr>
          <p:cNvSpPr txBox="1"/>
          <p:nvPr/>
        </p:nvSpPr>
        <p:spPr>
          <a:xfrm>
            <a:off x="2269464" y="4010526"/>
            <a:ext cx="839496" cy="461665"/>
          </a:xfrm>
          <a:prstGeom prst="rect">
            <a:avLst/>
          </a:prstGeom>
          <a:noFill/>
        </p:spPr>
        <p:txBody>
          <a:bodyPr wrap="square" rtlCol="0">
            <a:spAutoFit/>
          </a:bodyPr>
          <a:lstStyle/>
          <a:p>
            <a:r>
              <a:rPr lang="es-MX" sz="2400" dirty="0"/>
              <a:t>SO</a:t>
            </a:r>
            <a:r>
              <a:rPr lang="es-MX" sz="2000" dirty="0"/>
              <a:t>2</a:t>
            </a:r>
          </a:p>
        </p:txBody>
      </p:sp>
      <p:sp>
        <p:nvSpPr>
          <p:cNvPr id="4" name="CuadroTexto 3">
            <a:extLst>
              <a:ext uri="{FF2B5EF4-FFF2-40B4-BE49-F238E27FC236}">
                <a16:creationId xmlns:a16="http://schemas.microsoft.com/office/drawing/2014/main" id="{8FB5E7D1-361C-5831-7BCC-3B19487879B4}"/>
              </a:ext>
            </a:extLst>
          </p:cNvPr>
          <p:cNvSpPr txBox="1"/>
          <p:nvPr/>
        </p:nvSpPr>
        <p:spPr>
          <a:xfrm>
            <a:off x="7394396" y="3978801"/>
            <a:ext cx="839496" cy="461665"/>
          </a:xfrm>
          <a:prstGeom prst="rect">
            <a:avLst/>
          </a:prstGeom>
          <a:noFill/>
        </p:spPr>
        <p:txBody>
          <a:bodyPr wrap="square" rtlCol="0">
            <a:spAutoFit/>
          </a:bodyPr>
          <a:lstStyle/>
          <a:p>
            <a:r>
              <a:rPr lang="es-MX" sz="2400" dirty="0"/>
              <a:t>O</a:t>
            </a:r>
            <a:r>
              <a:rPr lang="es-MX" sz="2000" dirty="0"/>
              <a:t>3</a:t>
            </a:r>
          </a:p>
        </p:txBody>
      </p:sp>
      <p:sp>
        <p:nvSpPr>
          <p:cNvPr id="10" name="CuadroTexto 9">
            <a:extLst>
              <a:ext uri="{FF2B5EF4-FFF2-40B4-BE49-F238E27FC236}">
                <a16:creationId xmlns:a16="http://schemas.microsoft.com/office/drawing/2014/main" id="{F0FC96C7-A34C-E8FB-B1C3-36A1ED47E2A0}"/>
              </a:ext>
            </a:extLst>
          </p:cNvPr>
          <p:cNvSpPr txBox="1"/>
          <p:nvPr/>
        </p:nvSpPr>
        <p:spPr>
          <a:xfrm>
            <a:off x="9701076" y="4202567"/>
            <a:ext cx="2269860" cy="461665"/>
          </a:xfrm>
          <a:prstGeom prst="rect">
            <a:avLst/>
          </a:prstGeom>
          <a:noFill/>
        </p:spPr>
        <p:txBody>
          <a:bodyPr wrap="square" rtlCol="0">
            <a:spAutoFit/>
          </a:bodyPr>
          <a:lstStyle/>
          <a:p>
            <a:r>
              <a:rPr lang="es-MX" sz="2400" dirty="0"/>
              <a:t>Caudal de flujo</a:t>
            </a:r>
            <a:endParaRPr lang="es-MX" sz="2000" dirty="0"/>
          </a:p>
        </p:txBody>
      </p:sp>
      <p:sp>
        <p:nvSpPr>
          <p:cNvPr id="11" name="CuadroTexto 10">
            <a:extLst>
              <a:ext uri="{FF2B5EF4-FFF2-40B4-BE49-F238E27FC236}">
                <a16:creationId xmlns:a16="http://schemas.microsoft.com/office/drawing/2014/main" id="{87054E33-A43C-F98B-D5FC-D9845F05A305}"/>
              </a:ext>
            </a:extLst>
          </p:cNvPr>
          <p:cNvSpPr txBox="1"/>
          <p:nvPr/>
        </p:nvSpPr>
        <p:spPr>
          <a:xfrm>
            <a:off x="808515" y="6351543"/>
            <a:ext cx="839496" cy="461665"/>
          </a:xfrm>
          <a:prstGeom prst="rect">
            <a:avLst/>
          </a:prstGeom>
          <a:noFill/>
        </p:spPr>
        <p:txBody>
          <a:bodyPr wrap="square" rtlCol="0">
            <a:spAutoFit/>
          </a:bodyPr>
          <a:lstStyle/>
          <a:p>
            <a:r>
              <a:rPr lang="es-MX" sz="2400" dirty="0"/>
              <a:t>CO</a:t>
            </a:r>
            <a:endParaRPr lang="es-MX" sz="2000" dirty="0"/>
          </a:p>
        </p:txBody>
      </p:sp>
      <p:sp>
        <p:nvSpPr>
          <p:cNvPr id="12" name="CuadroTexto 11">
            <a:extLst>
              <a:ext uri="{FF2B5EF4-FFF2-40B4-BE49-F238E27FC236}">
                <a16:creationId xmlns:a16="http://schemas.microsoft.com/office/drawing/2014/main" id="{A22841C7-EB62-FFAD-5DC0-F5C9284F70FD}"/>
              </a:ext>
            </a:extLst>
          </p:cNvPr>
          <p:cNvSpPr txBox="1"/>
          <p:nvPr/>
        </p:nvSpPr>
        <p:spPr>
          <a:xfrm>
            <a:off x="3607251" y="6347863"/>
            <a:ext cx="839496" cy="461665"/>
          </a:xfrm>
          <a:prstGeom prst="rect">
            <a:avLst/>
          </a:prstGeom>
          <a:noFill/>
        </p:spPr>
        <p:txBody>
          <a:bodyPr wrap="square" rtlCol="0">
            <a:spAutoFit/>
          </a:bodyPr>
          <a:lstStyle/>
          <a:p>
            <a:r>
              <a:rPr lang="es-MX" sz="2400" dirty="0"/>
              <a:t>O</a:t>
            </a:r>
            <a:r>
              <a:rPr lang="es-MX" sz="2000" dirty="0"/>
              <a:t>3</a:t>
            </a:r>
          </a:p>
        </p:txBody>
      </p:sp>
      <p:sp>
        <p:nvSpPr>
          <p:cNvPr id="13" name="CuadroTexto 12">
            <a:extLst>
              <a:ext uri="{FF2B5EF4-FFF2-40B4-BE49-F238E27FC236}">
                <a16:creationId xmlns:a16="http://schemas.microsoft.com/office/drawing/2014/main" id="{48CC1194-5AB5-3976-57A6-AAF39F879399}"/>
              </a:ext>
            </a:extLst>
          </p:cNvPr>
          <p:cNvSpPr txBox="1"/>
          <p:nvPr/>
        </p:nvSpPr>
        <p:spPr>
          <a:xfrm>
            <a:off x="6664492" y="6386679"/>
            <a:ext cx="2732726" cy="461665"/>
          </a:xfrm>
          <a:prstGeom prst="rect">
            <a:avLst/>
          </a:prstGeom>
          <a:noFill/>
        </p:spPr>
        <p:txBody>
          <a:bodyPr wrap="square" rtlCol="0">
            <a:spAutoFit/>
          </a:bodyPr>
          <a:lstStyle/>
          <a:p>
            <a:r>
              <a:rPr lang="es-MX" sz="2400" dirty="0"/>
              <a:t>Auditorías Técnicas</a:t>
            </a:r>
            <a:endParaRPr lang="es-MX" sz="2000" dirty="0"/>
          </a:p>
        </p:txBody>
      </p:sp>
      <p:pic>
        <p:nvPicPr>
          <p:cNvPr id="1026" name="Picture 2" descr="Login">
            <a:extLst>
              <a:ext uri="{FF2B5EF4-FFF2-40B4-BE49-F238E27FC236}">
                <a16:creationId xmlns:a16="http://schemas.microsoft.com/office/drawing/2014/main" id="{7D92C6AE-491E-F1D0-AB6D-60FD8CA347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7218" y="5470425"/>
            <a:ext cx="2688787" cy="110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30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4701F5C-A251-7D41-B722-5DB282B5A85B}"/>
              </a:ext>
            </a:extLst>
          </p:cNvPr>
          <p:cNvSpPr>
            <a:spLocks noGrp="1"/>
          </p:cNvSpPr>
          <p:nvPr>
            <p:ph type="body" sz="quarter" idx="13"/>
          </p:nvPr>
        </p:nvSpPr>
        <p:spPr>
          <a:xfrm>
            <a:off x="1088397" y="3252206"/>
            <a:ext cx="10126721" cy="561931"/>
          </a:xfrm>
        </p:spPr>
        <p:txBody>
          <a:bodyPr>
            <a:normAutofit fontScale="92500" lnSpcReduction="10000"/>
          </a:bodyPr>
          <a:lstStyle/>
          <a:p>
            <a:r>
              <a:rPr lang="es-MX" dirty="0"/>
              <a:t>Gracias!</a:t>
            </a:r>
          </a:p>
          <a:p>
            <a:endParaRPr lang="es-MX" dirty="0"/>
          </a:p>
        </p:txBody>
      </p:sp>
      <p:pic>
        <p:nvPicPr>
          <p:cNvPr id="6" name="Imagen 5" descr="Texto&#10;&#10;Descripción generada automáticamente">
            <a:extLst>
              <a:ext uri="{FF2B5EF4-FFF2-40B4-BE49-F238E27FC236}">
                <a16:creationId xmlns:a16="http://schemas.microsoft.com/office/drawing/2014/main" id="{D1CF66BB-FFD7-4F2A-E23B-EDF261154A0D}"/>
              </a:ext>
            </a:extLst>
          </p:cNvPr>
          <p:cNvPicPr>
            <a:picLocks noChangeAspect="1"/>
          </p:cNvPicPr>
          <p:nvPr/>
        </p:nvPicPr>
        <p:blipFill>
          <a:blip r:embed="rId2"/>
          <a:stretch>
            <a:fillRect/>
          </a:stretch>
        </p:blipFill>
        <p:spPr>
          <a:xfrm>
            <a:off x="3152154" y="5370940"/>
            <a:ext cx="6987003" cy="956505"/>
          </a:xfrm>
          <a:prstGeom prst="rect">
            <a:avLst/>
          </a:prstGeom>
        </p:spPr>
      </p:pic>
    </p:spTree>
    <p:extLst>
      <p:ext uri="{BB962C8B-B14F-4D97-AF65-F5344CB8AC3E}">
        <p14:creationId xmlns:p14="http://schemas.microsoft.com/office/powerpoint/2010/main" val="2115779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6961" y="1191033"/>
            <a:ext cx="9230424" cy="5279787"/>
          </a:xfrm>
        </p:spPr>
        <p:txBody>
          <a:bodyPr>
            <a:normAutofit/>
          </a:bodyPr>
          <a:lstStyle/>
          <a:p>
            <a:pPr marL="457200" lvl="1" indent="0" algn="just">
              <a:buNone/>
            </a:pPr>
            <a:r>
              <a:rPr lang="es-MX" dirty="0"/>
              <a:t>La </a:t>
            </a:r>
            <a:r>
              <a:rPr lang="es-MX" b="1" dirty="0"/>
              <a:t>Subdirección de Monitoreo de Calidad del Aire</a:t>
            </a:r>
            <a:r>
              <a:rPr lang="es-MX" dirty="0"/>
              <a:t>, coordina actividades relativas al Monitoreo de la Calidad del Aire, la operación  del Laboratorio de Calibraciones y Transferencia de Estándares, y la infraestructura del Instituto Nacional de Ecología y Cambio Climático relacionada con éste tema. </a:t>
            </a:r>
          </a:p>
          <a:p>
            <a:pPr marL="457200" lvl="1" indent="0" algn="just">
              <a:buNone/>
            </a:pPr>
            <a:endParaRPr lang="es-MX" dirty="0"/>
          </a:p>
          <a:p>
            <a:pPr marL="457200" lvl="1" indent="0" algn="just">
              <a:buNone/>
            </a:pPr>
            <a:r>
              <a:rPr lang="es-MX" dirty="0"/>
              <a:t>Apoya a los Estados y Municipios con el propósito de fortalecer los sistemas de monitoreo de calidad del aire; con la finalidad de generar información de mayor calidad.</a:t>
            </a:r>
          </a:p>
          <a:p>
            <a:pPr marL="457200" lvl="1" indent="0" algn="just">
              <a:buNone/>
            </a:pPr>
            <a:endParaRPr lang="es-MX" dirty="0"/>
          </a:p>
          <a:p>
            <a:pPr marL="1257288" lvl="2" indent="-342900" algn="just"/>
            <a:r>
              <a:rPr lang="es-MX" dirty="0"/>
              <a:t>Laboratorio de Calibraciones y Transferencia de Estándares</a:t>
            </a:r>
          </a:p>
          <a:p>
            <a:pPr marL="1257288" lvl="2" indent="-342900" algn="just"/>
            <a:r>
              <a:rPr lang="es-MX" dirty="0"/>
              <a:t>Auditorías técnicas de Desempeño</a:t>
            </a:r>
          </a:p>
          <a:p>
            <a:pPr marL="1257288" lvl="2" indent="-342900" algn="just"/>
            <a:r>
              <a:rPr lang="es-MX" dirty="0"/>
              <a:t>Estudios de Calidad del Aire y otros contaminantes atmosféricos</a:t>
            </a:r>
          </a:p>
          <a:p>
            <a:pPr marL="1257288" lvl="2" indent="-342900" algn="just"/>
            <a:r>
              <a:rPr lang="es-MX" dirty="0"/>
              <a:t>Capacitación</a:t>
            </a:r>
          </a:p>
          <a:p>
            <a:pPr marL="1257288" lvl="2" indent="-342900" algn="just"/>
            <a:r>
              <a:rPr lang="es-MX" dirty="0"/>
              <a:t>Asesoría técnica </a:t>
            </a:r>
          </a:p>
          <a:p>
            <a:pPr marL="457200" lvl="1" indent="0" algn="just">
              <a:buNone/>
            </a:pPr>
            <a:endParaRPr lang="es-MX" dirty="0">
              <a:latin typeface="Arial" panose="020B0604020202020204" pitchFamily="34" charset="0"/>
              <a:cs typeface="Arial" panose="020B0604020202020204" pitchFamily="34" charset="0"/>
            </a:endParaRPr>
          </a:p>
          <a:p>
            <a:pPr marL="457200" lvl="1" indent="0" algn="just">
              <a:buNone/>
            </a:pPr>
            <a:endParaRPr lang="es-MX" dirty="0">
              <a:latin typeface="Arial" panose="020B0604020202020204" pitchFamily="34" charset="0"/>
              <a:cs typeface="Arial" panose="020B0604020202020204" pitchFamily="34" charset="0"/>
            </a:endParaRPr>
          </a:p>
        </p:txBody>
      </p:sp>
      <p:sp>
        <p:nvSpPr>
          <p:cNvPr id="5" name="4 Título"/>
          <p:cNvSpPr>
            <a:spLocks noGrp="1"/>
          </p:cNvSpPr>
          <p:nvPr>
            <p:ph type="title"/>
          </p:nvPr>
        </p:nvSpPr>
        <p:spPr>
          <a:xfrm>
            <a:off x="1775519" y="274638"/>
            <a:ext cx="8640960" cy="1143000"/>
          </a:xfrm>
        </p:spPr>
        <p:txBody>
          <a:bodyPr>
            <a:normAutofit fontScale="90000"/>
          </a:bodyPr>
          <a:lstStyle/>
          <a:p>
            <a:r>
              <a:rPr lang="es-MX" sz="3200" dirty="0"/>
              <a:t>Monitoreo de Calidad del Aire en el INECC</a:t>
            </a:r>
            <a:br>
              <a:rPr lang="es-MX" dirty="0"/>
            </a:br>
            <a:endParaRPr lang="es-MX" dirty="0"/>
          </a:p>
        </p:txBody>
      </p:sp>
    </p:spTree>
    <p:extLst>
      <p:ext uri="{BB962C8B-B14F-4D97-AF65-F5344CB8AC3E}">
        <p14:creationId xmlns:p14="http://schemas.microsoft.com/office/powerpoint/2010/main" val="2936783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4D302DE-3938-41A9-9A9C-3F240418C058}"/>
              </a:ext>
            </a:extLst>
          </p:cNvPr>
          <p:cNvSpPr txBox="1">
            <a:spLocks/>
          </p:cNvSpPr>
          <p:nvPr/>
        </p:nvSpPr>
        <p:spPr>
          <a:xfrm>
            <a:off x="0" y="0"/>
            <a:ext cx="10097026" cy="918673"/>
          </a:xfrm>
          <a:prstGeom prst="rect">
            <a:avLst/>
          </a:prstGeom>
          <a:solidFill>
            <a:srgbClr val="05584B"/>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solidFill>
                  <a:schemeClr val="bg1"/>
                </a:solidFill>
                <a:latin typeface="Montserrat" panose="00000500000000000000" pitchFamily="2" charset="0"/>
              </a:rPr>
              <a:t>Laboratorio de Calibraciones y Transferencia de Estándares</a:t>
            </a:r>
          </a:p>
        </p:txBody>
      </p:sp>
      <p:pic>
        <p:nvPicPr>
          <p:cNvPr id="9" name="Marcador de contenido 4">
            <a:extLst>
              <a:ext uri="{FF2B5EF4-FFF2-40B4-BE49-F238E27FC236}">
                <a16:creationId xmlns:a16="http://schemas.microsoft.com/office/drawing/2014/main" id="{FDFACE46-6722-41A2-AB5B-140753380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8077" y="0"/>
            <a:ext cx="2092872" cy="918673"/>
          </a:xfrm>
          <a:prstGeom prst="rect">
            <a:avLst/>
          </a:prstGeom>
        </p:spPr>
      </p:pic>
      <p:pic>
        <p:nvPicPr>
          <p:cNvPr id="5" name="Picture 17" descr="DSC006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31" y="1678667"/>
            <a:ext cx="1050131" cy="2208137"/>
          </a:xfrm>
          <a:prstGeom prst="rect">
            <a:avLst/>
          </a:prstGeom>
          <a:noFill/>
          <a:ln>
            <a:noFill/>
          </a:ln>
          <a:effectLst>
            <a:outerShdw dist="107763" dir="81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varif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678667"/>
            <a:ext cx="2783881" cy="2214169"/>
          </a:xfrm>
          <a:prstGeom prst="rect">
            <a:avLst/>
          </a:prstGeom>
          <a:noFill/>
          <a:ln>
            <a:noFill/>
          </a:ln>
          <a:effectLst>
            <a:outerShdw dist="107763" dir="81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6 Ima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85" y="1669523"/>
            <a:ext cx="1232078" cy="223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173832" y="1075690"/>
            <a:ext cx="5150094" cy="523220"/>
          </a:xfrm>
          <a:prstGeom prst="rect">
            <a:avLst/>
          </a:prstGeom>
          <a:noFill/>
          <a:ln w="22225">
            <a:solidFill>
              <a:schemeClr val="accent5"/>
            </a:solidFill>
          </a:ln>
        </p:spPr>
        <p:txBody>
          <a:bodyPr wrap="square">
            <a:spAutoFit/>
          </a:bodyPr>
          <a:lstStyle/>
          <a:p>
            <a:pPr>
              <a:defRPr/>
            </a:pPr>
            <a:r>
              <a:rPr lang="es-MX" sz="1400" b="1" dirty="0">
                <a:latin typeface="Arial" pitchFamily="34" charset="0"/>
                <a:cs typeface="Arial" pitchFamily="34" charset="0"/>
              </a:rPr>
              <a:t>Calibración de placas de orificio como estándar de transferencia para muestreadores de alto volumen</a:t>
            </a:r>
          </a:p>
        </p:txBody>
      </p:sp>
      <p:sp>
        <p:nvSpPr>
          <p:cNvPr id="12" name="11 CuadroTexto"/>
          <p:cNvSpPr txBox="1"/>
          <p:nvPr/>
        </p:nvSpPr>
        <p:spPr>
          <a:xfrm>
            <a:off x="5822443" y="1100583"/>
            <a:ext cx="4683211" cy="523220"/>
          </a:xfrm>
          <a:prstGeom prst="rect">
            <a:avLst/>
          </a:prstGeom>
          <a:noFill/>
          <a:ln w="22225">
            <a:solidFill>
              <a:schemeClr val="accent5"/>
            </a:solidFill>
          </a:ln>
        </p:spPr>
        <p:txBody>
          <a:bodyPr wrap="square">
            <a:spAutoFit/>
          </a:bodyPr>
          <a:lstStyle/>
          <a:p>
            <a:pPr>
              <a:defRPr/>
            </a:pPr>
            <a:r>
              <a:rPr lang="es-MX" sz="1400" b="1" dirty="0">
                <a:latin typeface="Arial" pitchFamily="34" charset="0"/>
                <a:cs typeface="Arial" pitchFamily="34" charset="0"/>
              </a:rPr>
              <a:t>Calibración / verificación de flujos de controladores de flujo de calibradores dinámicos</a:t>
            </a:r>
          </a:p>
        </p:txBody>
      </p:sp>
      <p:pic>
        <p:nvPicPr>
          <p:cNvPr id="13" name="Picture 4" descr="DSC00677"/>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5822442" y="1679329"/>
            <a:ext cx="4683211" cy="220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10 CuadroTexto">
            <a:extLst>
              <a:ext uri="{FF2B5EF4-FFF2-40B4-BE49-F238E27FC236}">
                <a16:creationId xmlns:a16="http://schemas.microsoft.com/office/drawing/2014/main" id="{75C07499-4797-41D5-AE92-49BE3A1EB559}"/>
              </a:ext>
            </a:extLst>
          </p:cNvPr>
          <p:cNvSpPr txBox="1"/>
          <p:nvPr/>
        </p:nvSpPr>
        <p:spPr>
          <a:xfrm>
            <a:off x="189072" y="4135882"/>
            <a:ext cx="5150094" cy="1600438"/>
          </a:xfrm>
          <a:prstGeom prst="rect">
            <a:avLst/>
          </a:prstGeom>
          <a:noFill/>
          <a:ln w="22225">
            <a:solidFill>
              <a:schemeClr val="accent5"/>
            </a:solidFill>
          </a:ln>
        </p:spPr>
        <p:txBody>
          <a:bodyPr wrap="square">
            <a:spAutoFit/>
          </a:bodyPr>
          <a:lstStyle/>
          <a:p>
            <a:pPr>
              <a:defRPr/>
            </a:pPr>
            <a:r>
              <a:rPr lang="es-MX" sz="1400" b="1" dirty="0">
                <a:latin typeface="Arial" pitchFamily="34" charset="0"/>
                <a:cs typeface="Arial" pitchFamily="34" charset="0"/>
              </a:rPr>
              <a:t>Las placas de orificio calibradas en los Laboratorios del INECC son  usadas a su vez, para calibrar los muestreadores de alto volumen que operan en los sistemas de monitoreo en México. El muestreo con equipos de alto volumen, continúa siendo el método de referencia para el muestreo de partículas suspendidas PM</a:t>
            </a:r>
            <a:r>
              <a:rPr lang="es-MX" sz="1000" b="1" dirty="0">
                <a:latin typeface="Arial" pitchFamily="34" charset="0"/>
                <a:cs typeface="Arial" pitchFamily="34" charset="0"/>
              </a:rPr>
              <a:t>10</a:t>
            </a:r>
            <a:r>
              <a:rPr lang="es-MX" sz="1400" b="1" dirty="0">
                <a:latin typeface="Arial" pitchFamily="34" charset="0"/>
                <a:cs typeface="Arial" pitchFamily="34" charset="0"/>
              </a:rPr>
              <a:t> </a:t>
            </a:r>
          </a:p>
        </p:txBody>
      </p:sp>
      <p:sp>
        <p:nvSpPr>
          <p:cNvPr id="18" name="10 CuadroTexto">
            <a:extLst>
              <a:ext uri="{FF2B5EF4-FFF2-40B4-BE49-F238E27FC236}">
                <a16:creationId xmlns:a16="http://schemas.microsoft.com/office/drawing/2014/main" id="{03E8B622-6CD6-4F12-B821-AB1885BE4B14}"/>
              </a:ext>
            </a:extLst>
          </p:cNvPr>
          <p:cNvSpPr txBox="1"/>
          <p:nvPr/>
        </p:nvSpPr>
        <p:spPr>
          <a:xfrm>
            <a:off x="5837016" y="4123690"/>
            <a:ext cx="4683211" cy="1815882"/>
          </a:xfrm>
          <a:prstGeom prst="rect">
            <a:avLst/>
          </a:prstGeom>
          <a:noFill/>
          <a:ln w="22225">
            <a:solidFill>
              <a:schemeClr val="accent5"/>
            </a:solidFill>
          </a:ln>
        </p:spPr>
        <p:txBody>
          <a:bodyPr wrap="square">
            <a:spAutoFit/>
          </a:bodyPr>
          <a:lstStyle/>
          <a:p>
            <a:pPr>
              <a:defRPr/>
            </a:pPr>
            <a:r>
              <a:rPr lang="es-MX" sz="1400" b="1" dirty="0">
                <a:latin typeface="Arial" pitchFamily="34" charset="0"/>
                <a:cs typeface="Arial" pitchFamily="34" charset="0"/>
              </a:rPr>
              <a:t>El ajuste y verificación de los calibradores dinámicos que son propiedad de los Sistemas de Monitoreo de la Calidad del Aire (SMCA) da certidumbre a las mediciones de los analizadores de gases que operan en dichos Sistemas. </a:t>
            </a:r>
          </a:p>
          <a:p>
            <a:pPr>
              <a:defRPr/>
            </a:pPr>
            <a:r>
              <a:rPr lang="es-MX" sz="1400" b="1" dirty="0">
                <a:latin typeface="Arial" pitchFamily="34" charset="0"/>
                <a:cs typeface="Arial" pitchFamily="34" charset="0"/>
              </a:rPr>
              <a:t>Se sugiere que cada SMCA verifique en el INECC un calibrador como su estándar de transferencia al menos una vez al año.</a:t>
            </a:r>
          </a:p>
        </p:txBody>
      </p:sp>
    </p:spTree>
    <p:extLst>
      <p:ext uri="{BB962C8B-B14F-4D97-AF65-F5344CB8AC3E}">
        <p14:creationId xmlns:p14="http://schemas.microsoft.com/office/powerpoint/2010/main" val="313560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4D302DE-3938-41A9-9A9C-3F240418C058}"/>
              </a:ext>
            </a:extLst>
          </p:cNvPr>
          <p:cNvSpPr txBox="1">
            <a:spLocks/>
          </p:cNvSpPr>
          <p:nvPr/>
        </p:nvSpPr>
        <p:spPr>
          <a:xfrm>
            <a:off x="0" y="0"/>
            <a:ext cx="10097026" cy="918673"/>
          </a:xfrm>
          <a:prstGeom prst="rect">
            <a:avLst/>
          </a:prstGeom>
          <a:solidFill>
            <a:srgbClr val="05584B"/>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a:solidFill>
                  <a:schemeClr val="bg1"/>
                </a:solidFill>
                <a:latin typeface="Montserrat" panose="00000500000000000000" pitchFamily="2" charset="0"/>
              </a:rPr>
              <a:t>Patrón Nacional para la Medición de </a:t>
            </a:r>
          </a:p>
          <a:p>
            <a:pPr algn="ctr"/>
            <a:r>
              <a:rPr lang="es-MX" sz="2400" b="1" dirty="0">
                <a:solidFill>
                  <a:schemeClr val="bg1"/>
                </a:solidFill>
                <a:latin typeface="Montserrat" panose="00000500000000000000" pitchFamily="2" charset="0"/>
              </a:rPr>
              <a:t>Fracción de Cantidad de Ozono en Aire Ambiente</a:t>
            </a:r>
          </a:p>
        </p:txBody>
      </p:sp>
      <p:pic>
        <p:nvPicPr>
          <p:cNvPr id="9" name="Marcador de contenido 4">
            <a:extLst>
              <a:ext uri="{FF2B5EF4-FFF2-40B4-BE49-F238E27FC236}">
                <a16:creationId xmlns:a16="http://schemas.microsoft.com/office/drawing/2014/main" id="{FDFACE46-6722-41A2-AB5B-140753380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8077" y="0"/>
            <a:ext cx="2092872" cy="918673"/>
          </a:xfrm>
          <a:prstGeom prst="rect">
            <a:avLst/>
          </a:prstGeom>
        </p:spPr>
      </p:pic>
      <p:sp>
        <p:nvSpPr>
          <p:cNvPr id="4" name="15 CuadroTexto"/>
          <p:cNvSpPr txBox="1">
            <a:spLocks noChangeArrowheads="1"/>
          </p:cNvSpPr>
          <p:nvPr/>
        </p:nvSpPr>
        <p:spPr bwMode="auto">
          <a:xfrm>
            <a:off x="406861" y="1146176"/>
            <a:ext cx="614938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lnSpc>
                <a:spcPct val="90000"/>
              </a:lnSpc>
              <a:spcBef>
                <a:spcPts val="1000"/>
              </a:spcBef>
              <a:buFont typeface="Arial" charset="0"/>
              <a:buChar char="•"/>
              <a:defRPr sz="2800">
                <a:solidFill>
                  <a:schemeClr val="tx1"/>
                </a:solidFill>
                <a:latin typeface="Calibri" pitchFamily="34" charset="0"/>
              </a:defRPr>
            </a:lvl1pPr>
            <a:lvl2pPr marL="7429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es-MX" altLang="es-MX" sz="1400" dirty="0">
                <a:latin typeface="Arial" charset="0"/>
              </a:rPr>
              <a:t>En 2006 se adquiere al NIST el Fotómetro de Referencia Estándar no. 39 en el mundo y primero en Latinoamérica</a:t>
            </a:r>
          </a:p>
          <a:p>
            <a:pPr eaLnBrk="1" hangingPunct="1">
              <a:lnSpc>
                <a:spcPct val="100000"/>
              </a:lnSpc>
              <a:spcBef>
                <a:spcPct val="0"/>
              </a:spcBef>
            </a:pPr>
            <a:endParaRPr lang="es-MX" altLang="es-MX" sz="1400" dirty="0">
              <a:latin typeface="Arial" charset="0"/>
            </a:endParaRPr>
          </a:p>
          <a:p>
            <a:pPr eaLnBrk="1" hangingPunct="1">
              <a:lnSpc>
                <a:spcPct val="100000"/>
              </a:lnSpc>
              <a:spcBef>
                <a:spcPct val="0"/>
              </a:spcBef>
            </a:pPr>
            <a:r>
              <a:rPr lang="es-MX" altLang="es-MX" sz="1400" dirty="0">
                <a:latin typeface="Arial" charset="0"/>
              </a:rPr>
              <a:t>En 2009 se declara como Patrón Nacional </a:t>
            </a:r>
          </a:p>
          <a:p>
            <a:pPr eaLnBrk="1" hangingPunct="1">
              <a:lnSpc>
                <a:spcPct val="100000"/>
              </a:lnSpc>
              <a:spcBef>
                <a:spcPct val="0"/>
              </a:spcBef>
            </a:pPr>
            <a:endParaRPr lang="es-MX" altLang="es-MX" sz="1400" dirty="0">
              <a:latin typeface="Arial" charset="0"/>
            </a:endParaRPr>
          </a:p>
          <a:p>
            <a:pPr eaLnBrk="1" hangingPunct="1">
              <a:lnSpc>
                <a:spcPct val="100000"/>
              </a:lnSpc>
              <a:spcBef>
                <a:spcPct val="0"/>
              </a:spcBef>
            </a:pPr>
            <a:r>
              <a:rPr lang="es-ES" altLang="es-MX" sz="1400" dirty="0">
                <a:latin typeface="Arial" charset="0"/>
              </a:rPr>
              <a:t>El Instrumento participó en 2010 y 2017 en la </a:t>
            </a:r>
            <a:r>
              <a:rPr lang="es-MX" sz="1400" dirty="0">
                <a:latin typeface="Soberana Sans" pitchFamily="50" charset="0"/>
              </a:rPr>
              <a:t>comparación clave BIPM.QM-K1 que organiza e</a:t>
            </a:r>
            <a:r>
              <a:rPr lang="es-ES" altLang="es-MX" sz="1400" dirty="0">
                <a:latin typeface="Arial" charset="0"/>
              </a:rPr>
              <a:t>l Buró Internacional de Pesas y Medidas</a:t>
            </a:r>
          </a:p>
          <a:p>
            <a:pPr eaLnBrk="1" hangingPunct="1">
              <a:lnSpc>
                <a:spcPct val="100000"/>
              </a:lnSpc>
              <a:spcBef>
                <a:spcPct val="0"/>
              </a:spcBef>
            </a:pPr>
            <a:endParaRPr lang="es-ES" altLang="es-MX" sz="1400" dirty="0">
              <a:latin typeface="Arial" charset="0"/>
            </a:endParaRPr>
          </a:p>
        </p:txBody>
      </p:sp>
      <p:pic>
        <p:nvPicPr>
          <p:cNvPr id="11" name="Picture 2">
            <a:extLst>
              <a:ext uri="{FF2B5EF4-FFF2-40B4-BE49-F238E27FC236}">
                <a16:creationId xmlns:a16="http://schemas.microsoft.com/office/drawing/2014/main" id="{11C7E32A-573D-4C10-A6EE-8EEE12D09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61" y="2795666"/>
            <a:ext cx="5788152" cy="278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F2E6AC76-8592-41D0-A53B-93FACC1B7F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0" t="20145" r="33218" b="27223"/>
          <a:stretch/>
        </p:blipFill>
        <p:spPr bwMode="auto">
          <a:xfrm>
            <a:off x="6744578" y="2397533"/>
            <a:ext cx="5040561" cy="278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 Rectángulo">
            <a:extLst>
              <a:ext uri="{FF2B5EF4-FFF2-40B4-BE49-F238E27FC236}">
                <a16:creationId xmlns:a16="http://schemas.microsoft.com/office/drawing/2014/main" id="{CA0CDD14-E20E-45B6-AE9D-41AE51A167D7}"/>
              </a:ext>
            </a:extLst>
          </p:cNvPr>
          <p:cNvSpPr/>
          <p:nvPr/>
        </p:nvSpPr>
        <p:spPr>
          <a:xfrm>
            <a:off x="6881248" y="1200081"/>
            <a:ext cx="5112568" cy="1169551"/>
          </a:xfrm>
          <a:prstGeom prst="rect">
            <a:avLst/>
          </a:prstGeom>
        </p:spPr>
        <p:txBody>
          <a:bodyPr wrap="square">
            <a:spAutoFit/>
          </a:bodyPr>
          <a:lstStyle/>
          <a:p>
            <a:r>
              <a:rPr lang="it-IT" sz="1400" b="1" dirty="0"/>
              <a:t>Nominal values  </a:t>
            </a:r>
            <a:r>
              <a:rPr lang="it-IT" sz="1400" b="1" i="1" dirty="0"/>
              <a:t>xi </a:t>
            </a:r>
            <a:r>
              <a:rPr lang="it-IT" sz="1400" b="1" dirty="0"/>
              <a:t>/ </a:t>
            </a:r>
            <a:r>
              <a:rPr lang="it-IT" sz="1400" dirty="0"/>
              <a:t>	</a:t>
            </a:r>
            <a:r>
              <a:rPr lang="it-IT" sz="1400" b="1" i="1" dirty="0"/>
              <a:t>ui </a:t>
            </a:r>
            <a:r>
              <a:rPr lang="it-IT" sz="1400" b="1" dirty="0"/>
              <a:t>/ </a:t>
            </a:r>
            <a:r>
              <a:rPr lang="it-IT" sz="1400" dirty="0"/>
              <a:t>	</a:t>
            </a:r>
            <a:r>
              <a:rPr lang="it-IT" sz="1400" b="1" i="1" dirty="0"/>
              <a:t>x</a:t>
            </a:r>
            <a:r>
              <a:rPr lang="it-IT" sz="1400" b="1" dirty="0"/>
              <a:t>SRP27 / </a:t>
            </a:r>
            <a:r>
              <a:rPr lang="it-IT" sz="1400" dirty="0"/>
              <a:t>	</a:t>
            </a:r>
            <a:r>
              <a:rPr lang="it-IT" sz="1400" b="1" i="1" dirty="0"/>
              <a:t>u</a:t>
            </a:r>
            <a:r>
              <a:rPr lang="it-IT" sz="1400" b="1" dirty="0"/>
              <a:t>SRP27 (nmol/mol) </a:t>
            </a:r>
            <a:endParaRPr lang="it-IT" sz="1400" dirty="0"/>
          </a:p>
          <a:p>
            <a:r>
              <a:rPr lang="es-MX" sz="1400" b="1" dirty="0"/>
              <a:t>       80 	    </a:t>
            </a:r>
            <a:r>
              <a:rPr lang="es-MX" sz="1400" dirty="0"/>
              <a:t>78.67 	 0.41 	 78.80 	  0.36 	</a:t>
            </a:r>
          </a:p>
          <a:p>
            <a:r>
              <a:rPr lang="es-MX" sz="1400" b="1" dirty="0"/>
              <a:t>     420 </a:t>
            </a:r>
            <a:r>
              <a:rPr lang="es-MX" sz="1400" dirty="0"/>
              <a:t>	  415.55 	 1.47 	415.14 	  1.24 		</a:t>
            </a:r>
          </a:p>
        </p:txBody>
      </p:sp>
      <p:sp>
        <p:nvSpPr>
          <p:cNvPr id="2" name="Rectángulo 1">
            <a:extLst>
              <a:ext uri="{FF2B5EF4-FFF2-40B4-BE49-F238E27FC236}">
                <a16:creationId xmlns:a16="http://schemas.microsoft.com/office/drawing/2014/main" id="{A1318199-8D8A-430C-B82F-0814E467E310}"/>
              </a:ext>
            </a:extLst>
          </p:cNvPr>
          <p:cNvSpPr/>
          <p:nvPr/>
        </p:nvSpPr>
        <p:spPr>
          <a:xfrm>
            <a:off x="406861" y="5709028"/>
            <a:ext cx="9510862" cy="923330"/>
          </a:xfrm>
          <a:prstGeom prst="rect">
            <a:avLst/>
          </a:prstGeom>
          <a:ln w="28575">
            <a:solidFill>
              <a:srgbClr val="FF0000"/>
            </a:solidFill>
          </a:ln>
        </p:spPr>
        <p:txBody>
          <a:bodyPr wrap="square">
            <a:spAutoFit/>
          </a:bodyPr>
          <a:lstStyle/>
          <a:p>
            <a:r>
              <a:rPr lang="es-ES" altLang="es-MX" dirty="0">
                <a:latin typeface="Arial" panose="020B0604020202020204" pitchFamily="34" charset="0"/>
                <a:cs typeface="Arial" panose="020B0604020202020204" pitchFamily="34" charset="0"/>
              </a:rPr>
              <a:t>El INECC han dado apoyo a 22 Estados en la calibración de fotómetros para la medición de ozono, de placas de orificio para muestreadores de alto volumen y controladores de flujo másico (MFC).</a:t>
            </a:r>
            <a:endParaRPr lang="es-MX" dirty="0"/>
          </a:p>
        </p:txBody>
      </p:sp>
      <p:sp>
        <p:nvSpPr>
          <p:cNvPr id="3" name="Rectángulo 2">
            <a:extLst>
              <a:ext uri="{FF2B5EF4-FFF2-40B4-BE49-F238E27FC236}">
                <a16:creationId xmlns:a16="http://schemas.microsoft.com/office/drawing/2014/main" id="{38A4CD00-EFAE-25BB-E048-B241C5AB488C}"/>
              </a:ext>
            </a:extLst>
          </p:cNvPr>
          <p:cNvSpPr/>
          <p:nvPr/>
        </p:nvSpPr>
        <p:spPr>
          <a:xfrm>
            <a:off x="7920111" y="1617785"/>
            <a:ext cx="703384" cy="520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39A7F5CA-B7A3-410E-AE44-39FAD69DC00D}"/>
              </a:ext>
            </a:extLst>
          </p:cNvPr>
          <p:cNvSpPr/>
          <p:nvPr/>
        </p:nvSpPr>
        <p:spPr>
          <a:xfrm>
            <a:off x="9615466" y="1615440"/>
            <a:ext cx="703384" cy="520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92360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b="4161"/>
          <a:stretch>
            <a:fillRect/>
          </a:stretch>
        </p:blipFill>
        <p:spPr bwMode="auto">
          <a:xfrm>
            <a:off x="8797877" y="1429959"/>
            <a:ext cx="2834772" cy="360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1 Título"/>
          <p:cNvSpPr>
            <a:spLocks noGrp="1"/>
          </p:cNvSpPr>
          <p:nvPr>
            <p:ph type="title"/>
          </p:nvPr>
        </p:nvSpPr>
        <p:spPr>
          <a:xfrm>
            <a:off x="626719" y="300997"/>
            <a:ext cx="7375525" cy="627124"/>
          </a:xfrm>
        </p:spPr>
        <p:txBody>
          <a:bodyPr>
            <a:normAutofit/>
          </a:bodyPr>
          <a:lstStyle/>
          <a:p>
            <a:r>
              <a:rPr lang="es-MX" altLang="es-MX" sz="2400" b="1" dirty="0"/>
              <a:t>Tipos de Auditorías Técnicas de Desempeño</a:t>
            </a:r>
          </a:p>
        </p:txBody>
      </p:sp>
      <p:sp>
        <p:nvSpPr>
          <p:cNvPr id="3" name="2 Rectángulo"/>
          <p:cNvSpPr/>
          <p:nvPr/>
        </p:nvSpPr>
        <p:spPr>
          <a:xfrm>
            <a:off x="337355" y="982402"/>
            <a:ext cx="8187667" cy="5447645"/>
          </a:xfrm>
          <a:prstGeom prst="rect">
            <a:avLst/>
          </a:prstGeom>
        </p:spPr>
        <p:txBody>
          <a:bodyPr wrap="square">
            <a:spAutoFit/>
          </a:bodyPr>
          <a:lstStyle/>
          <a:p>
            <a:pPr marL="180975" indent="-180975" eaLnBrk="0" hangingPunct="0">
              <a:spcBef>
                <a:spcPct val="50000"/>
              </a:spcBef>
              <a:buFontTx/>
              <a:buChar char="•"/>
              <a:defRPr/>
            </a:pPr>
            <a:r>
              <a:rPr lang="es-MX" sz="2400" kern="0" dirty="0">
                <a:latin typeface="Arial" charset="0"/>
              </a:rPr>
              <a:t>Auditoría técnica de desempeño</a:t>
            </a:r>
          </a:p>
          <a:p>
            <a:pPr marL="1233488" lvl="2" indent="-228600" eaLnBrk="0" hangingPunct="0">
              <a:spcBef>
                <a:spcPct val="50000"/>
              </a:spcBef>
              <a:buFontTx/>
              <a:buChar char="•"/>
              <a:defRPr/>
            </a:pPr>
            <a:r>
              <a:rPr lang="es-MX" sz="1600" kern="0" dirty="0">
                <a:latin typeface="Arial" charset="0"/>
              </a:rPr>
              <a:t>Auditoría por puerto de entrada de muestra del analizador</a:t>
            </a:r>
          </a:p>
          <a:p>
            <a:pPr marL="1233488" lvl="2" indent="-228600" eaLnBrk="0" hangingPunct="0">
              <a:spcBef>
                <a:spcPct val="50000"/>
              </a:spcBef>
              <a:buFontTx/>
              <a:buChar char="•"/>
              <a:defRPr/>
            </a:pPr>
            <a:r>
              <a:rPr lang="es-MX" sz="1600" b="1" kern="0" dirty="0">
                <a:solidFill>
                  <a:srgbClr val="FF0000"/>
                </a:solidFill>
                <a:latin typeface="Arial" charset="0"/>
              </a:rPr>
              <a:t>Auditoría por toma de muestra de la estación</a:t>
            </a:r>
          </a:p>
          <a:p>
            <a:pPr marL="1233488" lvl="2" indent="-228600" eaLnBrk="0" hangingPunct="0">
              <a:spcBef>
                <a:spcPct val="50000"/>
              </a:spcBef>
              <a:buFontTx/>
              <a:buChar char="•"/>
              <a:defRPr/>
            </a:pPr>
            <a:r>
              <a:rPr lang="es-MX" sz="1600" kern="0" dirty="0">
                <a:latin typeface="Arial" charset="0"/>
              </a:rPr>
              <a:t>Auditoría de flujo para monitores y muestreadores de partículas</a:t>
            </a:r>
          </a:p>
          <a:p>
            <a:pPr marL="1233488" lvl="2" indent="-228600" eaLnBrk="0" hangingPunct="0">
              <a:spcBef>
                <a:spcPct val="50000"/>
              </a:spcBef>
              <a:buFontTx/>
              <a:buChar char="•"/>
              <a:defRPr/>
            </a:pPr>
            <a:r>
              <a:rPr lang="es-MX" sz="1600" kern="0" dirty="0">
                <a:latin typeface="Arial" charset="0"/>
              </a:rPr>
              <a:t>Auditoría de sensores meteorológicos</a:t>
            </a:r>
          </a:p>
          <a:p>
            <a:pPr marL="1233488" lvl="2" indent="-228600" eaLnBrk="0" hangingPunct="0">
              <a:spcBef>
                <a:spcPct val="50000"/>
              </a:spcBef>
              <a:buFontTx/>
              <a:buChar char="•"/>
              <a:defRPr/>
            </a:pPr>
            <a:r>
              <a:rPr lang="es-MX" sz="1600" kern="0" dirty="0">
                <a:latin typeface="Arial" charset="0"/>
              </a:rPr>
              <a:t>Auditoría por </a:t>
            </a:r>
            <a:r>
              <a:rPr lang="es-MX" sz="1600" kern="0" dirty="0" err="1">
                <a:latin typeface="Arial" charset="0"/>
              </a:rPr>
              <a:t>co</a:t>
            </a:r>
            <a:r>
              <a:rPr lang="es-MX" sz="1600" kern="0" dirty="0">
                <a:latin typeface="Arial" charset="0"/>
              </a:rPr>
              <a:t> - colocación</a:t>
            </a:r>
          </a:p>
          <a:p>
            <a:pPr marL="1233488" lvl="2" indent="-228600" eaLnBrk="0" hangingPunct="0">
              <a:spcBef>
                <a:spcPct val="50000"/>
              </a:spcBef>
              <a:buFontTx/>
              <a:buChar char="•"/>
              <a:defRPr/>
            </a:pPr>
            <a:endParaRPr lang="es-MX" sz="1600" kern="0" dirty="0">
              <a:latin typeface="Arial" charset="0"/>
            </a:endParaRPr>
          </a:p>
          <a:p>
            <a:pPr marL="180975" indent="-180975" eaLnBrk="0" hangingPunct="0">
              <a:spcBef>
                <a:spcPct val="50000"/>
              </a:spcBef>
              <a:buFontTx/>
              <a:buChar char="•"/>
              <a:defRPr/>
            </a:pPr>
            <a:r>
              <a:rPr lang="es-MX" sz="2400" kern="0" dirty="0">
                <a:latin typeface="Arial" charset="0"/>
              </a:rPr>
              <a:t>Evaluación técnica de datos</a:t>
            </a:r>
          </a:p>
          <a:p>
            <a:pPr marL="180975" indent="-180975" eaLnBrk="0" hangingPunct="0">
              <a:spcBef>
                <a:spcPct val="50000"/>
              </a:spcBef>
              <a:buFontTx/>
              <a:buChar char="•"/>
              <a:defRPr/>
            </a:pPr>
            <a:endParaRPr lang="es-MX" sz="2400" kern="0" dirty="0">
              <a:latin typeface="Arial" charset="0"/>
            </a:endParaRPr>
          </a:p>
          <a:p>
            <a:pPr marL="180975" indent="-180975" eaLnBrk="0" hangingPunct="0">
              <a:spcBef>
                <a:spcPct val="50000"/>
              </a:spcBef>
              <a:buFontTx/>
              <a:buChar char="•"/>
              <a:defRPr/>
            </a:pPr>
            <a:r>
              <a:rPr lang="es-MX" sz="2400" kern="0" dirty="0">
                <a:latin typeface="Arial" charset="0"/>
              </a:rPr>
              <a:t>Evaluación técnica de sistema – Es una revisión completa del sistema de medición de la calidad del</a:t>
            </a:r>
            <a:r>
              <a:rPr lang="es-MX" sz="2400" kern="0" dirty="0">
                <a:solidFill>
                  <a:schemeClr val="bg1"/>
                </a:solidFill>
                <a:latin typeface="Arial" charset="0"/>
              </a:rPr>
              <a:t> </a:t>
            </a:r>
            <a:r>
              <a:rPr lang="es-MX" sz="2400" kern="0" dirty="0">
                <a:latin typeface="Arial" charset="0"/>
              </a:rPr>
              <a:t>aire: Administración, Operación, Laboratorio, Datos y programa de </a:t>
            </a:r>
            <a:r>
              <a:rPr lang="es-MX" sz="2400" kern="0" dirty="0" err="1">
                <a:latin typeface="Arial" charset="0"/>
              </a:rPr>
              <a:t>CyAC</a:t>
            </a:r>
            <a:r>
              <a:rPr lang="es-MX" sz="2400" kern="0" dirty="0">
                <a:latin typeface="Arial" charset="0"/>
              </a:rPr>
              <a:t>.</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8691" y="44452"/>
            <a:ext cx="2293144"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367497"/>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363220" y="228431"/>
            <a:ext cx="11465560" cy="1325563"/>
          </a:xfrm>
        </p:spPr>
        <p:txBody>
          <a:bodyPr>
            <a:normAutofit/>
          </a:bodyPr>
          <a:lstStyle/>
          <a:p>
            <a:r>
              <a:rPr lang="es-MX" altLang="es-MX" sz="2400" b="1" dirty="0"/>
              <a:t>Auditorías técnicas de desempeño</a:t>
            </a:r>
          </a:p>
        </p:txBody>
      </p:sp>
      <p:sp>
        <p:nvSpPr>
          <p:cNvPr id="3" name="Rectangle 3"/>
          <p:cNvSpPr txBox="1">
            <a:spLocks noChangeArrowheads="1"/>
          </p:cNvSpPr>
          <p:nvPr/>
        </p:nvSpPr>
        <p:spPr>
          <a:xfrm>
            <a:off x="1745767" y="1529743"/>
            <a:ext cx="7704137" cy="1439863"/>
          </a:xfrm>
          <a:prstGeom prst="rect">
            <a:avLst/>
          </a:prstGeom>
        </p:spPr>
        <p:txBody>
          <a:bodyPr>
            <a:normAutofit/>
          </a:bodyPr>
          <a:lstStyle/>
          <a:p>
            <a:pPr marL="342900" indent="-342900">
              <a:lnSpc>
                <a:spcPct val="80000"/>
              </a:lnSpc>
              <a:spcBef>
                <a:spcPct val="20000"/>
              </a:spcBef>
              <a:defRPr/>
            </a:pPr>
            <a:r>
              <a:rPr lang="es-ES" sz="2000" b="1" dirty="0">
                <a:latin typeface="Arial" pitchFamily="34" charset="0"/>
              </a:rPr>
              <a:t>Objetivo</a:t>
            </a:r>
            <a:r>
              <a:rPr lang="es-ES" sz="2000" dirty="0"/>
              <a:t>:</a:t>
            </a:r>
          </a:p>
          <a:p>
            <a:pPr indent="-342900" algn="just">
              <a:lnSpc>
                <a:spcPct val="80000"/>
              </a:lnSpc>
              <a:spcBef>
                <a:spcPct val="20000"/>
              </a:spcBef>
              <a:defRPr/>
            </a:pPr>
            <a:r>
              <a:rPr lang="es-ES" sz="2000" dirty="0">
                <a:latin typeface="Arial" charset="0"/>
              </a:rPr>
              <a:t>Evaluar cuantitativamente la respuesta de los instrumentos, mediante la introducción de diferentes concentraciones de gases a una estación de monitoreo de calidad del aire, empleando equipamiento de referencia del INECC. </a:t>
            </a:r>
          </a:p>
          <a:p>
            <a:pPr indent="-342900" algn="just">
              <a:lnSpc>
                <a:spcPct val="80000"/>
              </a:lnSpc>
              <a:spcBef>
                <a:spcPct val="20000"/>
              </a:spcBef>
              <a:defRPr/>
            </a:pPr>
            <a:endParaRPr lang="es-ES" sz="2000" dirty="0">
              <a:latin typeface="Arial" charset="0"/>
            </a:endParaRPr>
          </a:p>
        </p:txBody>
      </p:sp>
      <p:sp>
        <p:nvSpPr>
          <p:cNvPr id="4100" name="Rectangle 5"/>
          <p:cNvSpPr>
            <a:spLocks noChangeArrowheads="1"/>
          </p:cNvSpPr>
          <p:nvPr/>
        </p:nvSpPr>
        <p:spPr bwMode="auto">
          <a:xfrm>
            <a:off x="1804988" y="2996680"/>
            <a:ext cx="75612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20000"/>
              </a:spcBef>
            </a:pPr>
            <a:r>
              <a:rPr lang="es-ES" altLang="es-MX" sz="2000" b="1" dirty="0"/>
              <a:t>Importancia</a:t>
            </a:r>
            <a:r>
              <a:rPr lang="es-ES" altLang="es-MX" sz="2000" dirty="0"/>
              <a:t>:</a:t>
            </a:r>
          </a:p>
          <a:p>
            <a:pPr algn="just" eaLnBrk="1" hangingPunct="1">
              <a:lnSpc>
                <a:spcPct val="80000"/>
              </a:lnSpc>
              <a:spcBef>
                <a:spcPct val="20000"/>
              </a:spcBef>
            </a:pPr>
            <a:r>
              <a:rPr lang="es-ES" altLang="es-MX" sz="2000" dirty="0"/>
              <a:t>Contar con los elementos técnicos que permitan conocer la calidad de la información que generan los sistemas de monitoreo de la calidad del aire (SMCA) y en consecuencia sugerir un plan de acción que logre una mejora. </a:t>
            </a:r>
          </a:p>
          <a:p>
            <a:pPr algn="just" eaLnBrk="1" hangingPunct="1">
              <a:lnSpc>
                <a:spcPct val="80000"/>
              </a:lnSpc>
              <a:spcBef>
                <a:spcPct val="20000"/>
              </a:spcBef>
            </a:pPr>
            <a:endParaRPr lang="es-ES" altLang="es-MX" sz="2000" dirty="0"/>
          </a:p>
          <a:p>
            <a:pPr algn="just" eaLnBrk="1" hangingPunct="1">
              <a:lnSpc>
                <a:spcPct val="80000"/>
              </a:lnSpc>
              <a:spcBef>
                <a:spcPct val="20000"/>
              </a:spcBef>
            </a:pPr>
            <a:endParaRPr lang="es-ES" altLang="es-MX" sz="2000" dirty="0"/>
          </a:p>
        </p:txBody>
      </p:sp>
      <p:sp>
        <p:nvSpPr>
          <p:cNvPr id="5" name="4 Rectángulo"/>
          <p:cNvSpPr/>
          <p:nvPr/>
        </p:nvSpPr>
        <p:spPr>
          <a:xfrm>
            <a:off x="1792289" y="4419252"/>
            <a:ext cx="7705725" cy="1415772"/>
          </a:xfrm>
          <a:prstGeom prst="rect">
            <a:avLst/>
          </a:prstGeom>
        </p:spPr>
        <p:txBody>
          <a:bodyPr>
            <a:spAutoFit/>
          </a:bodyPr>
          <a:lstStyle/>
          <a:p>
            <a:pPr>
              <a:defRPr/>
            </a:pPr>
            <a:r>
              <a:rPr lang="es-ES" b="1" dirty="0">
                <a:latin typeface="Arial" charset="0"/>
              </a:rPr>
              <a:t>Propósito</a:t>
            </a:r>
            <a:r>
              <a:rPr lang="es-ES" dirty="0">
                <a:latin typeface="Arial" charset="0"/>
              </a:rPr>
              <a:t>:</a:t>
            </a:r>
          </a:p>
          <a:p>
            <a:pPr indent="-342900" algn="just">
              <a:lnSpc>
                <a:spcPct val="80000"/>
              </a:lnSpc>
              <a:spcBef>
                <a:spcPct val="20000"/>
              </a:spcBef>
              <a:defRPr/>
            </a:pPr>
            <a:r>
              <a:rPr lang="es-ES" sz="2000" dirty="0">
                <a:latin typeface="Arial" charset="0"/>
              </a:rPr>
              <a:t>Complementa y Fortalece los programas de aseguramiento y control de la calidad de los SMCA con la finalidad de cumplir los objetivos de calidad de datos. Así como garantizar y validar la aplicación de sus procedimientos. </a:t>
            </a:r>
            <a:endParaRPr lang="es-MX" sz="2000" dirty="0">
              <a:latin typeface="Arial" charset="0"/>
            </a:endParaRPr>
          </a:p>
        </p:txBody>
      </p:sp>
    </p:spTree>
    <p:extLst>
      <p:ext uri="{BB962C8B-B14F-4D97-AF65-F5344CB8AC3E}">
        <p14:creationId xmlns:p14="http://schemas.microsoft.com/office/powerpoint/2010/main" val="911655191"/>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0" y="984249"/>
            <a:ext cx="7831137" cy="4997450"/>
          </a:xfrm>
          <a:prstGeom prst="rect">
            <a:avLst/>
          </a:prstGeom>
        </p:spPr>
        <p:txBody>
          <a:bodyPr>
            <a:normAutofit/>
          </a:bodyPr>
          <a:lstStyle/>
          <a:p>
            <a:pPr marL="360363" lvl="1" algn="just" eaLnBrk="0" hangingPunct="0">
              <a:spcBef>
                <a:spcPct val="50000"/>
              </a:spcBef>
              <a:defRPr/>
            </a:pPr>
            <a:r>
              <a:rPr lang="es-ES" sz="2000" kern="0" dirty="0"/>
              <a:t>El INECC llevaba a cabo desde 2007, a</a:t>
            </a:r>
            <a:r>
              <a:rPr lang="es-MX" sz="2000" kern="0" dirty="0" err="1"/>
              <a:t>uditorías</a:t>
            </a:r>
            <a:r>
              <a:rPr lang="es-MX" sz="2000" kern="0" dirty="0"/>
              <a:t> por puerto de entrada de muestra del analizador, ahora se realizarán auditorías por toma de muestra de la estación y son complementadas con auditorías de flujo para monitores de partículas y auditoría de sensores meteorológicos.</a:t>
            </a:r>
          </a:p>
          <a:p>
            <a:pPr marL="541338" lvl="1" indent="-180975" eaLnBrk="0" hangingPunct="0">
              <a:spcBef>
                <a:spcPct val="50000"/>
              </a:spcBef>
              <a:defRPr/>
            </a:pPr>
            <a:endParaRPr lang="es-MX" sz="2000" kern="0" dirty="0"/>
          </a:p>
        </p:txBody>
      </p:sp>
      <p:sp>
        <p:nvSpPr>
          <p:cNvPr id="6147" name="1 Título"/>
          <p:cNvSpPr>
            <a:spLocks noGrp="1"/>
          </p:cNvSpPr>
          <p:nvPr>
            <p:ph type="title"/>
          </p:nvPr>
        </p:nvSpPr>
        <p:spPr>
          <a:xfrm>
            <a:off x="1529048" y="381794"/>
            <a:ext cx="6757640" cy="602455"/>
          </a:xfrm>
        </p:spPr>
        <p:txBody>
          <a:bodyPr>
            <a:normAutofit/>
          </a:bodyPr>
          <a:lstStyle/>
          <a:p>
            <a:pPr>
              <a:defRPr/>
            </a:pPr>
            <a:r>
              <a:rPr lang="es-MX" altLang="es-MX" sz="2400" b="1" dirty="0"/>
              <a:t>Unidad móvil de Auditorías del INECC</a:t>
            </a:r>
            <a:endParaRPr lang="es-MX" altLang="es-MX" sz="2400" b="1" dirty="0">
              <a:solidFill>
                <a:schemeClr val="bg1"/>
              </a:solidFill>
            </a:endParaRP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248" y="44452"/>
            <a:ext cx="2293144"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62E5B23D-61EE-8E80-5EB5-2D908A96E12F}"/>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37" y="2429705"/>
            <a:ext cx="8339772" cy="4133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202151"/>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766983" y="151607"/>
            <a:ext cx="7209400" cy="1325563"/>
          </a:xfrm>
        </p:spPr>
        <p:txBody>
          <a:bodyPr>
            <a:normAutofit/>
          </a:bodyPr>
          <a:lstStyle/>
          <a:p>
            <a:r>
              <a:rPr lang="es-MX" altLang="es-MX" sz="3200" dirty="0"/>
              <a:t>Auditorías por toma de muestra</a:t>
            </a:r>
          </a:p>
        </p:txBody>
      </p:sp>
      <p:sp>
        <p:nvSpPr>
          <p:cNvPr id="4" name="2 Marcador de contenido"/>
          <p:cNvSpPr txBox="1">
            <a:spLocks/>
          </p:cNvSpPr>
          <p:nvPr/>
        </p:nvSpPr>
        <p:spPr>
          <a:xfrm>
            <a:off x="463882" y="914662"/>
            <a:ext cx="8229600" cy="3184525"/>
          </a:xfrm>
          <a:prstGeom prst="rect">
            <a:avLst/>
          </a:prstGeom>
        </p:spPr>
        <p:txBody>
          <a:bodyPr>
            <a:normAutofit fontScale="92500" lnSpcReduction="10000"/>
          </a:bodyPr>
          <a:lstStyle/>
          <a:p>
            <a:pPr marL="180975" indent="-180975" eaLnBrk="0" hangingPunct="0">
              <a:spcBef>
                <a:spcPct val="50000"/>
              </a:spcBef>
              <a:buFontTx/>
              <a:buChar char="•"/>
              <a:defRPr/>
            </a:pPr>
            <a:r>
              <a:rPr lang="es-MX" sz="2400" kern="0" dirty="0"/>
              <a:t>Importancia</a:t>
            </a:r>
          </a:p>
          <a:p>
            <a:pPr marL="1233488" lvl="2" indent="-228600" eaLnBrk="0" hangingPunct="0">
              <a:spcBef>
                <a:spcPct val="50000"/>
              </a:spcBef>
              <a:buFontTx/>
              <a:buChar char="•"/>
              <a:defRPr/>
            </a:pPr>
            <a:r>
              <a:rPr lang="es-MX" kern="0" dirty="0"/>
              <a:t>Pone a prueba la integridad del sistema de muestreo de la estación</a:t>
            </a:r>
          </a:p>
          <a:p>
            <a:pPr marL="1233488" lvl="2" indent="-228600" eaLnBrk="0" hangingPunct="0">
              <a:spcBef>
                <a:spcPct val="50000"/>
              </a:spcBef>
              <a:buFontTx/>
              <a:buChar char="•"/>
              <a:defRPr/>
            </a:pPr>
            <a:r>
              <a:rPr lang="es-MX" kern="0" dirty="0"/>
              <a:t>Permite la identificación de problemas y su inmediata solución</a:t>
            </a:r>
          </a:p>
          <a:p>
            <a:pPr marL="180975" indent="-180975" eaLnBrk="0" hangingPunct="0">
              <a:spcBef>
                <a:spcPct val="50000"/>
              </a:spcBef>
              <a:buFontTx/>
              <a:buChar char="•"/>
              <a:defRPr/>
            </a:pPr>
            <a:r>
              <a:rPr lang="es-MX" sz="2400" kern="0" dirty="0"/>
              <a:t>Robustez en la prueba</a:t>
            </a:r>
          </a:p>
          <a:p>
            <a:pPr marL="1233488" lvl="2" indent="-228600" eaLnBrk="0" hangingPunct="0">
              <a:spcBef>
                <a:spcPct val="50000"/>
              </a:spcBef>
              <a:buFontTx/>
              <a:buChar char="•"/>
              <a:defRPr/>
            </a:pPr>
            <a:r>
              <a:rPr lang="es-MX" kern="0" dirty="0"/>
              <a:t>La temperatura esta controlada dentro del vehículo</a:t>
            </a:r>
          </a:p>
          <a:p>
            <a:pPr marL="1233488" lvl="2" indent="-228600" eaLnBrk="0" hangingPunct="0">
              <a:spcBef>
                <a:spcPct val="50000"/>
              </a:spcBef>
              <a:buFontTx/>
              <a:buChar char="•"/>
              <a:defRPr/>
            </a:pPr>
            <a:r>
              <a:rPr lang="es-MX" kern="0" dirty="0"/>
              <a:t>Toda la información se almacena en un SAD</a:t>
            </a:r>
          </a:p>
          <a:p>
            <a:pPr marL="1233488" lvl="2" indent="-228600" eaLnBrk="0" hangingPunct="0">
              <a:spcBef>
                <a:spcPct val="50000"/>
              </a:spcBef>
              <a:buFontTx/>
              <a:buChar char="•"/>
              <a:defRPr/>
            </a:pPr>
            <a:r>
              <a:rPr lang="es-MX" kern="0" dirty="0"/>
              <a:t>El analizador de CO se calibra antes y después de la auditoría</a:t>
            </a:r>
          </a:p>
          <a:p>
            <a:pPr marL="1233488" lvl="2" indent="-228600" eaLnBrk="0" hangingPunct="0">
              <a:spcBef>
                <a:spcPct val="50000"/>
              </a:spcBef>
              <a:buFontTx/>
              <a:buChar char="•"/>
              <a:defRPr/>
            </a:pPr>
            <a:r>
              <a:rPr lang="es-MX" kern="0" dirty="0"/>
              <a:t>El estándar de Ozono es verificado antes de la auditoría</a:t>
            </a:r>
          </a:p>
        </p:txBody>
      </p:sp>
      <p:sp>
        <p:nvSpPr>
          <p:cNvPr id="3" name="2 Rectángulo"/>
          <p:cNvSpPr/>
          <p:nvPr/>
        </p:nvSpPr>
        <p:spPr>
          <a:xfrm>
            <a:off x="463882" y="3962401"/>
            <a:ext cx="4813300" cy="2539157"/>
          </a:xfrm>
          <a:prstGeom prst="rect">
            <a:avLst/>
          </a:prstGeom>
        </p:spPr>
        <p:txBody>
          <a:bodyPr>
            <a:spAutoFit/>
          </a:bodyPr>
          <a:lstStyle/>
          <a:p>
            <a:pPr marL="180975" indent="-180975" eaLnBrk="0" hangingPunct="0">
              <a:spcBef>
                <a:spcPct val="50000"/>
              </a:spcBef>
              <a:buFontTx/>
              <a:buChar char="•"/>
              <a:defRPr/>
            </a:pPr>
            <a:r>
              <a:rPr lang="es-MX" sz="2400" kern="0" dirty="0"/>
              <a:t>Ventajas</a:t>
            </a:r>
          </a:p>
          <a:p>
            <a:pPr marL="1233488" lvl="2" indent="-228600" eaLnBrk="0" hangingPunct="0">
              <a:spcBef>
                <a:spcPct val="50000"/>
              </a:spcBef>
              <a:buFontTx/>
              <a:buChar char="•"/>
              <a:defRPr/>
            </a:pPr>
            <a:r>
              <a:rPr lang="es-MX" kern="0" dirty="0"/>
              <a:t>Se pueden auditar varios analizadores a la vez</a:t>
            </a:r>
          </a:p>
          <a:p>
            <a:pPr marL="1233488" lvl="2" indent="-228600" eaLnBrk="0" hangingPunct="0">
              <a:spcBef>
                <a:spcPct val="50000"/>
              </a:spcBef>
              <a:buFontTx/>
              <a:buChar char="•"/>
              <a:defRPr/>
            </a:pPr>
            <a:r>
              <a:rPr lang="es-MX" kern="0" dirty="0"/>
              <a:t>El equipo de auditoría esta instalado y listo para funcionar</a:t>
            </a:r>
          </a:p>
          <a:p>
            <a:pPr marL="1233488" lvl="2" indent="-228600" eaLnBrk="0" hangingPunct="0">
              <a:spcBef>
                <a:spcPct val="50000"/>
              </a:spcBef>
              <a:buFontTx/>
              <a:buChar char="•"/>
              <a:defRPr/>
            </a:pPr>
            <a:r>
              <a:rPr lang="es-MX" kern="0" dirty="0"/>
              <a:t>El proceso de estabilización ocurre en ruta a la estación</a:t>
            </a:r>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608" y="44452"/>
            <a:ext cx="2293144"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90E22BE1-8C9C-D90B-C520-738FF603E3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6383" y="1390357"/>
            <a:ext cx="4038530" cy="5449675"/>
          </a:xfrm>
          <a:prstGeom prst="rect">
            <a:avLst/>
          </a:prstGeom>
          <a:noFill/>
          <a:ln>
            <a:noFill/>
          </a:ln>
        </p:spPr>
      </p:pic>
    </p:spTree>
    <p:extLst>
      <p:ext uri="{BB962C8B-B14F-4D97-AF65-F5344CB8AC3E}">
        <p14:creationId xmlns:p14="http://schemas.microsoft.com/office/powerpoint/2010/main" val="1852346951"/>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7" name="1 Título"/>
          <p:cNvSpPr>
            <a:spLocks noGrp="1"/>
          </p:cNvSpPr>
          <p:nvPr>
            <p:ph type="title"/>
          </p:nvPr>
        </p:nvSpPr>
        <p:spPr>
          <a:xfrm>
            <a:off x="3958884" y="152400"/>
            <a:ext cx="6709116" cy="457200"/>
          </a:xfrm>
        </p:spPr>
        <p:txBody>
          <a:bodyPr>
            <a:normAutofit/>
          </a:bodyPr>
          <a:lstStyle/>
          <a:p>
            <a:pPr>
              <a:defRPr/>
            </a:pPr>
            <a:r>
              <a:rPr lang="es-MX" altLang="es-MX" sz="2400" b="1" dirty="0"/>
              <a:t>Esquema de la Unidad móvil de Auditorías del INECC</a:t>
            </a:r>
            <a:endParaRPr lang="es-MX" altLang="es-MX" sz="2400" b="1" dirty="0">
              <a:solidFill>
                <a:schemeClr val="bg1"/>
              </a:solidFill>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40" y="1145855"/>
            <a:ext cx="8976890" cy="389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C4E89FFB-9FDB-9E04-4CFD-C949271F1F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5" b="13333"/>
          <a:stretch/>
        </p:blipFill>
        <p:spPr>
          <a:xfrm>
            <a:off x="8976890" y="1145855"/>
            <a:ext cx="3153870" cy="3899535"/>
          </a:xfrm>
          <a:prstGeom prst="rect">
            <a:avLst/>
          </a:prstGeom>
        </p:spPr>
      </p:pic>
    </p:spTree>
    <p:extLst>
      <p:ext uri="{BB962C8B-B14F-4D97-AF65-F5344CB8AC3E}">
        <p14:creationId xmlns:p14="http://schemas.microsoft.com/office/powerpoint/2010/main" val="2517317448"/>
      </p:ext>
    </p:extLst>
  </p:cSld>
  <p:clrMapOvr>
    <a:overrideClrMapping bg1="lt1" tx1="dk1" bg2="lt2" tx2="dk2" accent1="accent1" accent2="accent2" accent3="accent3" accent4="accent4" accent5="accent5" accent6="accent6" hlink="hlink" folHlink="folHlink"/>
  </p:clrMapOvr>
  <p:transition>
    <p:wipe dir="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4830</TotalTime>
  <Words>1033</Words>
  <Application>Microsoft Office PowerPoint</Application>
  <PresentationFormat>Panorámica</PresentationFormat>
  <Paragraphs>121</Paragraphs>
  <Slides>14</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Arial</vt:lpstr>
      <vt:lpstr>Soberana Sans</vt:lpstr>
      <vt:lpstr>Montserrat</vt:lpstr>
      <vt:lpstr>Calibri Light</vt:lpstr>
      <vt:lpstr>Montserrat Medium</vt:lpstr>
      <vt:lpstr>Montserrat SemiBold</vt:lpstr>
      <vt:lpstr>Calibri</vt:lpstr>
      <vt:lpstr>Tema de Office</vt:lpstr>
      <vt:lpstr>Presentación de PowerPoint</vt:lpstr>
      <vt:lpstr>Monitoreo de Calidad del Aire en el INECC </vt:lpstr>
      <vt:lpstr>Presentación de PowerPoint</vt:lpstr>
      <vt:lpstr>Presentación de PowerPoint</vt:lpstr>
      <vt:lpstr>Tipos de Auditorías Técnicas de Desempeño</vt:lpstr>
      <vt:lpstr>Auditorías técnicas de desempeño</vt:lpstr>
      <vt:lpstr>Unidad móvil de Auditorías del INECC</vt:lpstr>
      <vt:lpstr>Auditorías por toma de muestra</vt:lpstr>
      <vt:lpstr>Esquema de la Unidad móvil de Auditorías del INECC</vt:lpstr>
      <vt:lpstr>Criterios de calidad para Evaluaciones Técnicas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Oscar Fentanes</cp:lastModifiedBy>
  <cp:revision>144</cp:revision>
  <dcterms:created xsi:type="dcterms:W3CDTF">2018-12-04T03:27:02Z</dcterms:created>
  <dcterms:modified xsi:type="dcterms:W3CDTF">2023-02-15T05:48:58Z</dcterms:modified>
</cp:coreProperties>
</file>