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682" r:id="rId2"/>
  </p:sldMasterIdLst>
  <p:notesMasterIdLst>
    <p:notesMasterId r:id="rId13"/>
  </p:notesMasterIdLst>
  <p:sldIdLst>
    <p:sldId id="613" r:id="rId3"/>
    <p:sldId id="614" r:id="rId4"/>
    <p:sldId id="615" r:id="rId5"/>
    <p:sldId id="617" r:id="rId6"/>
    <p:sldId id="618" r:id="rId7"/>
    <p:sldId id="620" r:id="rId8"/>
    <p:sldId id="616" r:id="rId9"/>
    <p:sldId id="619" r:id="rId10"/>
    <p:sldId id="621" r:id="rId11"/>
    <p:sldId id="622" r:id="rId12"/>
  </p:sldIdLst>
  <p:sldSz cx="9144000" cy="6858000" type="screen4x3"/>
  <p:notesSz cx="7023100" cy="93091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297E6"/>
    <a:srgbClr val="199755"/>
    <a:srgbClr val="FEFAC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152" autoAdjust="0"/>
    <p:restoredTop sz="94660"/>
  </p:normalViewPr>
  <p:slideViewPr>
    <p:cSldViewPr>
      <p:cViewPr varScale="1">
        <p:scale>
          <a:sx n="113" d="100"/>
          <a:sy n="113" d="100"/>
        </p:scale>
        <p:origin x="1584" y="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79" d="100"/>
          <a:sy n="79" d="100"/>
        </p:scale>
        <p:origin x="2832" y="9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viewProps" Target="view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3343" cy="465455"/>
          </a:xfrm>
          <a:prstGeom prst="rect">
            <a:avLst/>
          </a:prstGeom>
        </p:spPr>
        <p:txBody>
          <a:bodyPr vert="horz" lIns="93315" tIns="46657" rIns="93315" bIns="46657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8133" y="0"/>
            <a:ext cx="3043343" cy="465455"/>
          </a:xfrm>
          <a:prstGeom prst="rect">
            <a:avLst/>
          </a:prstGeom>
        </p:spPr>
        <p:txBody>
          <a:bodyPr vert="horz" lIns="93315" tIns="46657" rIns="93315" bIns="46657" rtlCol="0"/>
          <a:lstStyle>
            <a:lvl1pPr algn="r">
              <a:defRPr sz="1200"/>
            </a:lvl1pPr>
          </a:lstStyle>
          <a:p>
            <a:fld id="{3168853B-60E5-46D8-8698-ED706C3D70C0}" type="datetimeFigureOut">
              <a:rPr lang="en-US" smtClean="0"/>
              <a:pPr/>
              <a:t>2/16/2023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4275" y="698500"/>
            <a:ext cx="4654550" cy="34909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315" tIns="46657" rIns="93315" bIns="46657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2310" y="4421824"/>
            <a:ext cx="5618480" cy="4189095"/>
          </a:xfrm>
          <a:prstGeom prst="rect">
            <a:avLst/>
          </a:prstGeom>
        </p:spPr>
        <p:txBody>
          <a:bodyPr vert="horz" lIns="93315" tIns="46657" rIns="93315" bIns="46657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42030"/>
            <a:ext cx="3043343" cy="465455"/>
          </a:xfrm>
          <a:prstGeom prst="rect">
            <a:avLst/>
          </a:prstGeom>
        </p:spPr>
        <p:txBody>
          <a:bodyPr vert="horz" lIns="93315" tIns="46657" rIns="93315" bIns="46657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8133" y="8842030"/>
            <a:ext cx="3043343" cy="465455"/>
          </a:xfrm>
          <a:prstGeom prst="rect">
            <a:avLst/>
          </a:prstGeom>
        </p:spPr>
        <p:txBody>
          <a:bodyPr vert="horz" lIns="93315" tIns="46657" rIns="93315" bIns="46657" rtlCol="0" anchor="b"/>
          <a:lstStyle>
            <a:lvl1pPr algn="r">
              <a:defRPr sz="1200"/>
            </a:lvl1pPr>
          </a:lstStyle>
          <a:p>
            <a:fld id="{CF16A58A-1AE0-4465-90D2-0376F509229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61500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1pPr>
          </a:lstStyle>
          <a:p>
            <a:fld id="{0255DE44-24D9-468F-ACC9-DDC431174CC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612648" y="1447800"/>
            <a:ext cx="8153400" cy="5105400"/>
          </a:xfrm>
        </p:spPr>
        <p:txBody>
          <a:bodyPr/>
          <a:lstStyle/>
          <a:p>
            <a:pPr lvl="0" eaLnBrk="1" latinLnBrk="0" hangingPunct="1"/>
            <a:r>
              <a:rPr lang="en-US" dirty="0"/>
              <a:t>Click to edit Master text styles</a:t>
            </a:r>
          </a:p>
          <a:p>
            <a:pPr lvl="1" eaLnBrk="1" latinLnBrk="0" hangingPunct="1"/>
            <a:r>
              <a:rPr lang="en-US" dirty="0"/>
              <a:t>Second level</a:t>
            </a:r>
          </a:p>
          <a:p>
            <a:pPr lvl="2" eaLnBrk="1" latinLnBrk="0" hangingPunct="1"/>
            <a:r>
              <a:rPr lang="en-US" dirty="0"/>
              <a:t>Third level</a:t>
            </a:r>
          </a:p>
          <a:p>
            <a:pPr lvl="3" eaLnBrk="1" latinLnBrk="0" hangingPunct="1"/>
            <a:r>
              <a:rPr lang="en-US" dirty="0"/>
              <a:t>Fourth level</a:t>
            </a:r>
          </a:p>
          <a:p>
            <a:pPr lvl="4" eaLnBrk="1" latinLnBrk="0" hangingPunct="1"/>
            <a:r>
              <a:rPr lang="en-US" dirty="0"/>
              <a:t>Fifth level</a:t>
            </a:r>
            <a:endParaRPr kumimoji="0" lang="en-US" dirty="0"/>
          </a:p>
        </p:txBody>
      </p:sp>
      <p:sp>
        <p:nvSpPr>
          <p:cNvPr id="5" name="Title Placeholder 21">
            <a:extLst>
              <a:ext uri="{FF2B5EF4-FFF2-40B4-BE49-F238E27FC236}">
                <a16:creationId xmlns:a16="http://schemas.microsoft.com/office/drawing/2014/main" id="{D6A1DB6E-95C0-41A6-96B4-A8FE0A9541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9847" y="33046"/>
            <a:ext cx="7921753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dirty="0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509257" y="21336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700257" y="21336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n-US" dirty="0"/>
              <a:t>Click to edit Master text styles</a:t>
            </a:r>
          </a:p>
          <a:p>
            <a:pPr lvl="1" eaLnBrk="1" latinLnBrk="0" hangingPunct="1"/>
            <a:r>
              <a:rPr lang="en-US" dirty="0"/>
              <a:t>Second level</a:t>
            </a:r>
          </a:p>
          <a:p>
            <a:pPr lvl="2" eaLnBrk="1" latinLnBrk="0" hangingPunct="1"/>
            <a:r>
              <a:rPr lang="en-US" dirty="0"/>
              <a:t>Third level</a:t>
            </a:r>
          </a:p>
          <a:p>
            <a:pPr lvl="3" eaLnBrk="1" latinLnBrk="0" hangingPunct="1"/>
            <a:r>
              <a:rPr lang="en-US" dirty="0"/>
              <a:t>Fourth level</a:t>
            </a:r>
          </a:p>
          <a:p>
            <a:pPr lvl="4" eaLnBrk="1" latinLnBrk="0" hangingPunct="1"/>
            <a:r>
              <a:rPr lang="en-US" dirty="0"/>
              <a:t>Fifth level</a:t>
            </a:r>
            <a:endParaRPr kumimoji="0" lang="en-US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0255DE44-24D9-468F-ACC9-DDC431174CC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"/>
          </p:nvPr>
        </p:nvSpPr>
        <p:spPr>
          <a:xfrm>
            <a:off x="509257" y="1447800"/>
            <a:ext cx="3886200" cy="640080"/>
          </a:xfrm>
          <a:solidFill>
            <a:srgbClr val="00B050"/>
          </a:solidFill>
          <a:ln>
            <a:solidFill>
              <a:schemeClr val="accent1"/>
            </a:solidFill>
          </a:ln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dirty="0"/>
              <a:t>Click to edit Master text styles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3"/>
          </p:nvPr>
        </p:nvSpPr>
        <p:spPr>
          <a:xfrm>
            <a:off x="4700257" y="1447800"/>
            <a:ext cx="3886200" cy="640080"/>
          </a:xfrm>
          <a:solidFill>
            <a:srgbClr val="0070C0"/>
          </a:solidFill>
          <a:ln>
            <a:solidFill>
              <a:schemeClr val="accent1"/>
            </a:solidFill>
          </a:ln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dirty="0"/>
              <a:t>Click to edit Master text styles</a:t>
            </a:r>
          </a:p>
        </p:txBody>
      </p:sp>
      <p:sp>
        <p:nvSpPr>
          <p:cNvPr id="8" name="Title Placeholder 21">
            <a:extLst>
              <a:ext uri="{FF2B5EF4-FFF2-40B4-BE49-F238E27FC236}">
                <a16:creationId xmlns:a16="http://schemas.microsoft.com/office/drawing/2014/main" id="{6BC6286E-7099-480E-B297-58727914DA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9847" y="33046"/>
            <a:ext cx="7921753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8266814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0255DE44-24D9-468F-ACC9-DDC431174CC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Title Placeholder 21">
            <a:extLst>
              <a:ext uri="{FF2B5EF4-FFF2-40B4-BE49-F238E27FC236}">
                <a16:creationId xmlns:a16="http://schemas.microsoft.com/office/drawing/2014/main" id="{2745DC9E-E4C3-4A3B-A615-A5E858BA75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9847" y="33046"/>
            <a:ext cx="7921753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05622855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0255DE44-24D9-468F-ACC9-DDC431174CC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09600" y="1524000"/>
            <a:ext cx="1600200" cy="4343400"/>
          </a:xfrm>
          <a:solidFill>
            <a:srgbClr val="0070C0"/>
          </a:solidFill>
          <a:ln w="50800" cap="sq" cmpd="dbl" algn="ctr">
            <a:solidFill>
              <a:schemeClr val="tx1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>
                <a:latin typeface="Calibri" panose="020F0502020204030204" pitchFamily="34" charset="0"/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dirty="0"/>
              <a:t>Click to edit Master text styles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2362200" y="1524000"/>
            <a:ext cx="6400800" cy="4419600"/>
          </a:xfrm>
        </p:spPr>
        <p:txBody>
          <a:bodyPr/>
          <a:lstStyle>
            <a:lvl5pPr>
              <a:buClr>
                <a:schemeClr val="accent1"/>
              </a:buClr>
              <a:defRPr/>
            </a:lvl5pPr>
          </a:lstStyle>
          <a:p>
            <a:pPr lvl="0" eaLnBrk="1" latinLnBrk="0" hangingPunct="1"/>
            <a:r>
              <a:rPr lang="en-US" dirty="0"/>
              <a:t>Click to edit Master text styles</a:t>
            </a:r>
          </a:p>
          <a:p>
            <a:pPr lvl="1" eaLnBrk="1" latinLnBrk="0" hangingPunct="1"/>
            <a:r>
              <a:rPr lang="en-US" dirty="0"/>
              <a:t>Second level</a:t>
            </a:r>
          </a:p>
          <a:p>
            <a:pPr lvl="2" eaLnBrk="1" latinLnBrk="0" hangingPunct="1"/>
            <a:r>
              <a:rPr lang="en-US" dirty="0"/>
              <a:t>Third level</a:t>
            </a:r>
          </a:p>
          <a:p>
            <a:pPr lvl="3" eaLnBrk="1" latinLnBrk="0" hangingPunct="1"/>
            <a:r>
              <a:rPr lang="en-US" dirty="0"/>
              <a:t>Fourth level</a:t>
            </a:r>
          </a:p>
          <a:p>
            <a:pPr lvl="4" eaLnBrk="1" latinLnBrk="0" hangingPunct="1"/>
            <a:r>
              <a:rPr lang="en-US" dirty="0"/>
              <a:t>Fifth level</a:t>
            </a:r>
            <a:endParaRPr kumimoji="0" lang="en-US" dirty="0"/>
          </a:p>
        </p:txBody>
      </p:sp>
      <p:sp>
        <p:nvSpPr>
          <p:cNvPr id="6" name="Title Placeholder 21">
            <a:extLst>
              <a:ext uri="{FF2B5EF4-FFF2-40B4-BE49-F238E27FC236}">
                <a16:creationId xmlns:a16="http://schemas.microsoft.com/office/drawing/2014/main" id="{93C22B75-02CE-47B0-948D-A1C0A28D49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9847" y="33046"/>
            <a:ext cx="7921753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5455662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dirty="0"/>
              <a:t>Click to edit Master text styles</a:t>
            </a:r>
          </a:p>
        </p:txBody>
      </p:sp>
      <p:sp>
        <p:nvSpPr>
          <p:cNvPr id="7" name="Rectangle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8" name="Rectangle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rgbClr val="199755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  <a:solidFill>
            <a:srgbClr val="0070C0"/>
          </a:solidFill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en-US" dirty="0"/>
              <a:t>Click to edit Master title style</a:t>
            </a:r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fld id="{0255DE44-24D9-468F-ACC9-DDC431174CCA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>
            <a:lvl1pPr>
              <a:defRPr sz="1600"/>
            </a:lvl1pPr>
          </a:lstStyle>
          <a:p>
            <a:fld id="{0255DE44-24D9-468F-ACC9-DDC431174CC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Title Placeholder 21">
            <a:extLst>
              <a:ext uri="{FF2B5EF4-FFF2-40B4-BE49-F238E27FC236}">
                <a16:creationId xmlns:a16="http://schemas.microsoft.com/office/drawing/2014/main" id="{AF26200D-C948-4624-B42E-2C05A10E6F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9847" y="33046"/>
            <a:ext cx="7921753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dirty="0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546980" y="22098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737980" y="22098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n-US" dirty="0"/>
              <a:t>Click to edit Master text styles</a:t>
            </a:r>
          </a:p>
          <a:p>
            <a:pPr lvl="1" eaLnBrk="1" latinLnBrk="0" hangingPunct="1"/>
            <a:r>
              <a:rPr lang="en-US" dirty="0"/>
              <a:t>Second level</a:t>
            </a:r>
          </a:p>
          <a:p>
            <a:pPr lvl="2" eaLnBrk="1" latinLnBrk="0" hangingPunct="1"/>
            <a:r>
              <a:rPr lang="en-US" dirty="0"/>
              <a:t>Third level</a:t>
            </a:r>
          </a:p>
          <a:p>
            <a:pPr lvl="3" eaLnBrk="1" latinLnBrk="0" hangingPunct="1"/>
            <a:r>
              <a:rPr lang="en-US" dirty="0"/>
              <a:t>Fourth level</a:t>
            </a:r>
          </a:p>
          <a:p>
            <a:pPr lvl="4" eaLnBrk="1" latinLnBrk="0" hangingPunct="1"/>
            <a:r>
              <a:rPr lang="en-US" dirty="0"/>
              <a:t>Fifth level</a:t>
            </a:r>
            <a:endParaRPr kumimoji="0" lang="en-US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>
            <a:lvl1pPr>
              <a:defRPr sz="1600"/>
            </a:lvl1pPr>
          </a:lstStyle>
          <a:p>
            <a:fld id="{0255DE44-24D9-468F-ACC9-DDC431174CC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"/>
          </p:nvPr>
        </p:nvSpPr>
        <p:spPr>
          <a:xfrm>
            <a:off x="546980" y="1524000"/>
            <a:ext cx="3886200" cy="640080"/>
          </a:xfrm>
          <a:solidFill>
            <a:srgbClr val="199755"/>
          </a:solidFill>
          <a:ln>
            <a:solidFill>
              <a:schemeClr val="accent1"/>
            </a:solidFill>
          </a:ln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dirty="0"/>
              <a:t>Click to edit Master text styles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3"/>
          </p:nvPr>
        </p:nvSpPr>
        <p:spPr>
          <a:xfrm>
            <a:off x="4737980" y="1524000"/>
            <a:ext cx="3886200" cy="640080"/>
          </a:xfrm>
          <a:solidFill>
            <a:srgbClr val="0070C0"/>
          </a:solidFill>
          <a:ln>
            <a:solidFill>
              <a:schemeClr val="accent1"/>
            </a:solidFill>
          </a:ln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dirty="0"/>
              <a:t>Click to edit Master text styles</a:t>
            </a:r>
          </a:p>
        </p:txBody>
      </p:sp>
      <p:sp>
        <p:nvSpPr>
          <p:cNvPr id="8" name="Title Placeholder 21">
            <a:extLst>
              <a:ext uri="{FF2B5EF4-FFF2-40B4-BE49-F238E27FC236}">
                <a16:creationId xmlns:a16="http://schemas.microsoft.com/office/drawing/2014/main" id="{C39CDE41-710F-45D3-AD26-B91DB5AB18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9847" y="33046"/>
            <a:ext cx="7921753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dirty="0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600">
                <a:solidFill>
                  <a:schemeClr val="tx1"/>
                </a:solidFill>
              </a:defRPr>
            </a:lvl1pPr>
          </a:lstStyle>
          <a:p>
            <a:fld id="{0255DE44-24D9-468F-ACC9-DDC431174CC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Title Placeholder 21">
            <a:extLst>
              <a:ext uri="{FF2B5EF4-FFF2-40B4-BE49-F238E27FC236}">
                <a16:creationId xmlns:a16="http://schemas.microsoft.com/office/drawing/2014/main" id="{A4111FD9-C735-4ED2-B52E-0D754DE028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9847" y="33046"/>
            <a:ext cx="7921753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dirty="0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600">
                <a:solidFill>
                  <a:schemeClr val="tx1"/>
                </a:solidFill>
              </a:defRPr>
            </a:lvl1pPr>
          </a:lstStyle>
          <a:p>
            <a:fld id="{0255DE44-24D9-468F-ACC9-DDC431174CC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solidFill>
            <a:srgbClr val="0070C0"/>
          </a:solidFill>
          <a:ln w="50800" cap="sq" cmpd="dbl" algn="ctr">
            <a:solidFill>
              <a:schemeClr val="tx1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>
                <a:latin typeface="Calibri" panose="020F0502020204030204" pitchFamily="34" charset="0"/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dirty="0"/>
              <a:t>Click to edit Master text styles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>
            <a:lvl5pPr>
              <a:buClr>
                <a:schemeClr val="accent1"/>
              </a:buClr>
              <a:defRPr/>
            </a:lvl5pPr>
          </a:lstStyle>
          <a:p>
            <a:pPr lvl="0" eaLnBrk="1" latinLnBrk="0" hangingPunct="1"/>
            <a:r>
              <a:rPr lang="en-US" dirty="0"/>
              <a:t>Click to edit Master text styles</a:t>
            </a:r>
          </a:p>
          <a:p>
            <a:pPr lvl="1" eaLnBrk="1" latinLnBrk="0" hangingPunct="1"/>
            <a:r>
              <a:rPr lang="en-US" dirty="0"/>
              <a:t>Second level</a:t>
            </a:r>
          </a:p>
          <a:p>
            <a:pPr lvl="2" eaLnBrk="1" latinLnBrk="0" hangingPunct="1"/>
            <a:r>
              <a:rPr lang="en-US" dirty="0"/>
              <a:t>Third level</a:t>
            </a:r>
          </a:p>
          <a:p>
            <a:pPr lvl="3" eaLnBrk="1" latinLnBrk="0" hangingPunct="1"/>
            <a:r>
              <a:rPr lang="en-US" dirty="0"/>
              <a:t>Fourth level</a:t>
            </a:r>
          </a:p>
          <a:p>
            <a:pPr lvl="4" eaLnBrk="1" latinLnBrk="0" hangingPunct="1"/>
            <a:r>
              <a:rPr lang="en-US" dirty="0"/>
              <a:t>Fifth level</a:t>
            </a:r>
            <a:endParaRPr kumimoji="0" lang="en-US" dirty="0"/>
          </a:p>
        </p:txBody>
      </p:sp>
      <p:sp>
        <p:nvSpPr>
          <p:cNvPr id="6" name="Title Placeholder 21">
            <a:extLst>
              <a:ext uri="{FF2B5EF4-FFF2-40B4-BE49-F238E27FC236}">
                <a16:creationId xmlns:a16="http://schemas.microsoft.com/office/drawing/2014/main" id="{190E852D-9DA8-4A61-8C6B-1D7FB4EF88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9847" y="33046"/>
            <a:ext cx="7921753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dirty="0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Image result for nm tourism bosque">
            <a:extLst>
              <a:ext uri="{FF2B5EF4-FFF2-40B4-BE49-F238E27FC236}">
                <a16:creationId xmlns:a16="http://schemas.microsoft.com/office/drawing/2014/main" id="{006FEE46-B964-4077-B5F6-186CC2BA8DF1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5966"/>
            <a:ext cx="9144000" cy="68839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F097552-E3A8-41F6-B00B-4A39A247AA0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01387" y="0"/>
            <a:ext cx="7600604" cy="782638"/>
          </a:xfrm>
        </p:spPr>
        <p:txBody>
          <a:bodyPr/>
          <a:lstStyle>
            <a:lvl1pPr algn="l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noProof="0" dirty="0"/>
              <a:t>New Mexico Environment Department</a:t>
            </a:r>
          </a:p>
        </p:txBody>
      </p:sp>
      <p:sp>
        <p:nvSpPr>
          <p:cNvPr id="12" name="Text Placeholder 17">
            <a:extLst>
              <a:ext uri="{FF2B5EF4-FFF2-40B4-BE49-F238E27FC236}">
                <a16:creationId xmlns:a16="http://schemas.microsoft.com/office/drawing/2014/main" id="{028AD4F5-2320-4533-9EC4-9832091E65C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996860" y="808604"/>
            <a:ext cx="7600604" cy="1537231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1725">
                <a:solidFill>
                  <a:schemeClr val="bg1"/>
                </a:solidFill>
              </a:defRPr>
            </a:lvl1pPr>
            <a:lvl2pPr>
              <a:defRPr sz="1350"/>
            </a:lvl2pPr>
            <a:lvl3pPr>
              <a:defRPr sz="1350"/>
            </a:lvl3pPr>
            <a:lvl4pPr>
              <a:defRPr sz="1350"/>
            </a:lvl4pPr>
            <a:lvl5pPr>
              <a:defRPr sz="1350"/>
            </a:lvl5pPr>
          </a:lstStyle>
          <a:p>
            <a:pPr lvl="0"/>
            <a:r>
              <a:rPr lang="en-US" noProof="0" dirty="0"/>
              <a:t>Presentation Title</a:t>
            </a:r>
          </a:p>
          <a:p>
            <a:pPr lvl="0"/>
            <a:r>
              <a:rPr lang="en-US" noProof="0" dirty="0"/>
              <a:t>Presenter, Title</a:t>
            </a:r>
          </a:p>
          <a:p>
            <a:pPr lvl="0"/>
            <a:r>
              <a:rPr lang="en-US" noProof="0" dirty="0"/>
              <a:t>Date</a:t>
            </a:r>
          </a:p>
        </p:txBody>
      </p:sp>
      <p:pic>
        <p:nvPicPr>
          <p:cNvPr id="7" name="Picture 2" descr="http://dws/outreach/graphics/images/seal/color/logo_seal72.gif">
            <a:extLst>
              <a:ext uri="{FF2B5EF4-FFF2-40B4-BE49-F238E27FC236}">
                <a16:creationId xmlns:a16="http://schemas.microsoft.com/office/drawing/2014/main" id="{58562F4C-BBAE-4C4F-9139-D06E9C3208C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131" y="79637"/>
            <a:ext cx="935832" cy="873444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8606793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600">
                <a:solidFill>
                  <a:schemeClr val="tx1"/>
                </a:solidFill>
              </a:defRPr>
            </a:lvl1pPr>
          </a:lstStyle>
          <a:p>
            <a:fld id="{0255DE44-24D9-468F-ACC9-DDC431174CC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953000"/>
          </a:xfrm>
        </p:spPr>
        <p:txBody>
          <a:bodyPr/>
          <a:lstStyle/>
          <a:p>
            <a:pPr lvl="0" eaLnBrk="1" latinLnBrk="0" hangingPunct="1"/>
            <a:r>
              <a:rPr lang="en-US" dirty="0"/>
              <a:t>Click to edit Master text styles</a:t>
            </a:r>
          </a:p>
          <a:p>
            <a:pPr lvl="1" eaLnBrk="1" latinLnBrk="0" hangingPunct="1"/>
            <a:r>
              <a:rPr lang="en-US" dirty="0"/>
              <a:t>Second level</a:t>
            </a:r>
          </a:p>
          <a:p>
            <a:pPr lvl="2" eaLnBrk="1" latinLnBrk="0" hangingPunct="1"/>
            <a:r>
              <a:rPr lang="en-US" dirty="0"/>
              <a:t>Third level</a:t>
            </a:r>
          </a:p>
          <a:p>
            <a:pPr lvl="3" eaLnBrk="1" latinLnBrk="0" hangingPunct="1"/>
            <a:r>
              <a:rPr lang="en-US" dirty="0"/>
              <a:t>Fourth level</a:t>
            </a:r>
          </a:p>
          <a:p>
            <a:pPr lvl="4" eaLnBrk="1" latinLnBrk="0" hangingPunct="1"/>
            <a:r>
              <a:rPr lang="en-US" dirty="0"/>
              <a:t>Fifth level</a:t>
            </a:r>
            <a:endParaRPr kumimoji="0" lang="en-US" dirty="0"/>
          </a:p>
        </p:txBody>
      </p:sp>
      <p:sp>
        <p:nvSpPr>
          <p:cNvPr id="5" name="Title Placeholder 21">
            <a:extLst>
              <a:ext uri="{FF2B5EF4-FFF2-40B4-BE49-F238E27FC236}">
                <a16:creationId xmlns:a16="http://schemas.microsoft.com/office/drawing/2014/main" id="{BD902F76-A89D-461B-996D-ADFBAD0E2B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9847" y="33046"/>
            <a:ext cx="7921753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1746483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0255DE44-24D9-468F-ACC9-DDC431174CC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Title Placeholder 21">
            <a:extLst>
              <a:ext uri="{FF2B5EF4-FFF2-40B4-BE49-F238E27FC236}">
                <a16:creationId xmlns:a16="http://schemas.microsoft.com/office/drawing/2014/main" id="{FE897010-4E88-489F-8EED-C3081493C1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9847" y="33046"/>
            <a:ext cx="7921753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7828296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3.gif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0.xml"/><Relationship Id="rId7" Type="http://schemas.openxmlformats.org/officeDocument/2006/relationships/image" Target="../media/image3.gif"/><Relationship Id="rId2" Type="http://schemas.openxmlformats.org/officeDocument/2006/relationships/slideLayout" Target="../slideLayouts/slideLayout9.xml"/><Relationship Id="rId1" Type="http://schemas.openxmlformats.org/officeDocument/2006/relationships/slideLayout" Target="../slideLayouts/slideLayout8.xml"/><Relationship Id="rId6" Type="http://schemas.openxmlformats.org/officeDocument/2006/relationships/theme" Target="../theme/theme2.xml"/><Relationship Id="rId5" Type="http://schemas.openxmlformats.org/officeDocument/2006/relationships/slideLayout" Target="../slideLayouts/slideLayout12.xml"/><Relationship Id="rId4" Type="http://schemas.openxmlformats.org/officeDocument/2006/relationships/slideLayout" Target="../slideLayouts/slideLayout1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1069847" y="33046"/>
            <a:ext cx="7921753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dirty="0"/>
              <a:t>Click to edit Master title style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612648" y="1463040"/>
            <a:ext cx="8378952" cy="51663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dirty="0"/>
              <a:t>Click to edit Master text styles</a:t>
            </a:r>
          </a:p>
          <a:p>
            <a:pPr lvl="1" eaLnBrk="1" latinLnBrk="0" hangingPunct="1"/>
            <a:r>
              <a:rPr kumimoji="0" lang="en-US" dirty="0"/>
              <a:t>Second level</a:t>
            </a:r>
          </a:p>
          <a:p>
            <a:pPr lvl="2" eaLnBrk="1" latinLnBrk="0" hangingPunct="1"/>
            <a:r>
              <a:rPr kumimoji="0" lang="en-US" dirty="0"/>
              <a:t>Third level</a:t>
            </a:r>
          </a:p>
          <a:p>
            <a:pPr lvl="3" eaLnBrk="1" latinLnBrk="0" hangingPunct="1"/>
            <a:r>
              <a:rPr kumimoji="0" lang="en-US" dirty="0"/>
              <a:t>Fourth level</a:t>
            </a:r>
          </a:p>
          <a:p>
            <a:pPr lvl="4" eaLnBrk="1" latinLnBrk="0" hangingPunct="1"/>
            <a:r>
              <a:rPr kumimoji="0" lang="en-US" dirty="0"/>
              <a:t>Fifth level</a:t>
            </a:r>
          </a:p>
        </p:txBody>
      </p:sp>
      <p:sp>
        <p:nvSpPr>
          <p:cNvPr id="7" name="Rectangle 6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1074534"/>
            <a:ext cx="9144000" cy="228600"/>
          </a:xfrm>
          <a:prstGeom prst="rect">
            <a:avLst/>
          </a:prstGeom>
          <a:solidFill>
            <a:srgbClr val="0070C0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606073" y="6613524"/>
            <a:ext cx="533400" cy="244476"/>
          </a:xfrm>
          <a:prstGeom prst="rect">
            <a:avLst/>
          </a:prstGeom>
        </p:spPr>
        <p:txBody>
          <a:bodyPr vert="horz" anchor="ctr" anchorCtr="0">
            <a:noAutofit/>
          </a:bodyPr>
          <a:lstStyle>
            <a:lvl1pPr algn="ctr" eaLnBrk="1" latinLnBrk="0" hangingPunct="1">
              <a:defRPr kumimoji="0" sz="2000" b="1">
                <a:solidFill>
                  <a:schemeClr val="tx1"/>
                </a:solidFill>
                <a:latin typeface="Calibri" panose="020F0502020204030204" pitchFamily="34" charset="0"/>
              </a:defRPr>
            </a:lvl1pPr>
          </a:lstStyle>
          <a:p>
            <a:fld id="{0255DE44-24D9-468F-ACC9-DDC431174CCA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2290" name="Picture 2" descr="http://dws/outreach/graphics/images/seal/color/logo_seal72.gif"/>
          <p:cNvPicPr>
            <a:picLocks noChangeAspect="1" noChangeArrowheads="1"/>
          </p:cNvPicPr>
          <p:nvPr userDrawn="1"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43788" y="53479"/>
            <a:ext cx="990600" cy="924561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80" r:id="rId6"/>
    <p:sldLayoutId id="2147483690" r:id="rId7"/>
  </p:sldLayoutIdLst>
  <p:hf hdr="0" ftr="0"/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tx1"/>
          </a:solidFill>
          <a:latin typeface="Calibri" panose="020F0502020204030204" pitchFamily="34" charset="0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rgbClr val="199755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rgbClr val="0070C0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Tx/>
        <a:buSzPct val="75000"/>
        <a:buFont typeface="Wingdings"/>
        <a:buChar char=""/>
        <a:defRPr kumimoji="0" sz="2300" kern="120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rgbClr val="00B050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rgbClr val="0070C0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612648" y="1600200"/>
            <a:ext cx="8153400" cy="502920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dirty="0"/>
              <a:t>Click to edit Master text styles</a:t>
            </a:r>
          </a:p>
          <a:p>
            <a:pPr lvl="1" eaLnBrk="1" latinLnBrk="0" hangingPunct="1"/>
            <a:r>
              <a:rPr kumimoji="0" lang="en-US" dirty="0"/>
              <a:t>Second level</a:t>
            </a:r>
          </a:p>
          <a:p>
            <a:pPr lvl="2" eaLnBrk="1" latinLnBrk="0" hangingPunct="1"/>
            <a:r>
              <a:rPr kumimoji="0" lang="en-US" dirty="0"/>
              <a:t>Third level</a:t>
            </a:r>
          </a:p>
          <a:p>
            <a:pPr lvl="3" eaLnBrk="1" latinLnBrk="0" hangingPunct="1"/>
            <a:r>
              <a:rPr kumimoji="0" lang="en-US" dirty="0"/>
              <a:t>Fourth level</a:t>
            </a:r>
          </a:p>
          <a:p>
            <a:pPr lvl="4" eaLnBrk="1" latinLnBrk="0" hangingPunct="1"/>
            <a:r>
              <a:rPr kumimoji="0" lang="en-US" dirty="0"/>
              <a:t>Fifth level</a:t>
            </a:r>
          </a:p>
        </p:txBody>
      </p:sp>
      <p:sp>
        <p:nvSpPr>
          <p:cNvPr id="7" name="Rectangle 6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610600" y="6613524"/>
            <a:ext cx="533400" cy="244476"/>
          </a:xfrm>
          <a:prstGeom prst="rect">
            <a:avLst/>
          </a:prstGeom>
        </p:spPr>
        <p:txBody>
          <a:bodyPr vert="horz" anchor="ctr" anchorCtr="0">
            <a:noAutofit/>
          </a:bodyPr>
          <a:lstStyle>
            <a:lvl1pPr algn="ctr" eaLnBrk="1" latinLnBrk="0" hangingPunct="1">
              <a:defRPr kumimoji="0" sz="1600" b="1">
                <a:solidFill>
                  <a:schemeClr val="tx1"/>
                </a:solidFill>
                <a:latin typeface="Calibri" panose="020F0502020204030204" pitchFamily="34" charset="0"/>
              </a:defRPr>
            </a:lvl1pPr>
          </a:lstStyle>
          <a:p>
            <a:fld id="{0255DE44-24D9-468F-ACC9-DDC431174CC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Title Placeholder 21">
            <a:extLst>
              <a:ext uri="{FF2B5EF4-FFF2-40B4-BE49-F238E27FC236}">
                <a16:creationId xmlns:a16="http://schemas.microsoft.com/office/drawing/2014/main" id="{D1AAC78A-89C9-4C9C-BE9B-7627D5012B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9847" y="33046"/>
            <a:ext cx="7921753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dirty="0"/>
              <a:t>Click to edit Master title style</a:t>
            </a:r>
          </a:p>
        </p:txBody>
      </p:sp>
      <p:pic>
        <p:nvPicPr>
          <p:cNvPr id="14" name="Picture 2" descr="http://dws/outreach/graphics/images/seal/color/logo_seal72.gif">
            <a:extLst>
              <a:ext uri="{FF2B5EF4-FFF2-40B4-BE49-F238E27FC236}">
                <a16:creationId xmlns:a16="http://schemas.microsoft.com/office/drawing/2014/main" id="{322EC02F-7EC0-4491-8DDB-F083D9C91F06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3788" y="53479"/>
            <a:ext cx="990600" cy="924561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DA71E2E5-2158-47E3-8E68-F746B92F3778}"/>
              </a:ext>
            </a:extLst>
          </p:cNvPr>
          <p:cNvSpPr/>
          <p:nvPr userDrawn="1"/>
        </p:nvSpPr>
        <p:spPr>
          <a:xfrm>
            <a:off x="0" y="1074534"/>
            <a:ext cx="9144000" cy="228600"/>
          </a:xfrm>
          <a:prstGeom prst="rect">
            <a:avLst/>
          </a:prstGeom>
          <a:solidFill>
            <a:srgbClr val="0070C0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</p:spTree>
    <p:extLst>
      <p:ext uri="{BB962C8B-B14F-4D97-AF65-F5344CB8AC3E}">
        <p14:creationId xmlns:p14="http://schemas.microsoft.com/office/powerpoint/2010/main" val="18890078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  <p:sldLayoutId id="2147483686" r:id="rId2"/>
    <p:sldLayoutId id="2147483687" r:id="rId3"/>
    <p:sldLayoutId id="2147483688" r:id="rId4"/>
    <p:sldLayoutId id="2147483689" r:id="rId5"/>
  </p:sldLayoutIdLst>
  <p:hf hdr="0" ftr="0"/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tx1"/>
          </a:solidFill>
          <a:latin typeface="Calibri" panose="020F0502020204030204" pitchFamily="34" charset="0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rgbClr val="199755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rgbClr val="0070C0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Tx/>
        <a:buSzPct val="75000"/>
        <a:buFont typeface="Wingdings"/>
        <a:buChar char=""/>
        <a:defRPr kumimoji="0" sz="2300" kern="120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rgbClr val="00B050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rgbClr val="0070C0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env.nm.gov/" TargetMode="External"/><Relationship Id="rId2" Type="http://schemas.openxmlformats.org/officeDocument/2006/relationships/hyperlink" Target="mailto:ryan.maxfield@env.nm.gov" TargetMode="Externa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F9179F-0CB5-4E95-B5D2-F914B4CF8E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dirty="0"/>
              <a:t>New Mexico Environment Department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9FC4717-577E-4F01-8693-933BEE005E8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982997" y="762000"/>
            <a:ext cx="7322803" cy="1537231"/>
          </a:xfrm>
        </p:spPr>
        <p:txBody>
          <a:bodyPr/>
          <a:lstStyle/>
          <a:p>
            <a:pPr algn="r">
              <a:spcBef>
                <a:spcPts val="0"/>
              </a:spcBef>
            </a:pPr>
            <a:r>
              <a:rPr lang="en-US" sz="2000" b="1" dirty="0"/>
              <a:t>Quality Assurance in Southern Doña Ana County</a:t>
            </a:r>
          </a:p>
          <a:p>
            <a:pPr algn="r">
              <a:spcBef>
                <a:spcPts val="0"/>
              </a:spcBef>
            </a:pPr>
            <a:r>
              <a:rPr lang="en-US" sz="1800" b="1" dirty="0"/>
              <a:t>Ryan Maxfield, ESS-A QA Auditor</a:t>
            </a:r>
          </a:p>
          <a:p>
            <a:pPr algn="r">
              <a:spcBef>
                <a:spcPts val="0"/>
              </a:spcBef>
            </a:pPr>
            <a:r>
              <a:rPr lang="en-US" sz="1800" b="1" dirty="0"/>
              <a:t>February 17, 2023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924587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476AE8-CF2D-A323-C47C-5CC6AD488F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73CA069-3E7F-C23B-15D1-F77A9C27D09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371600" y="1981200"/>
            <a:ext cx="7600604" cy="1537231"/>
          </a:xfrm>
        </p:spPr>
        <p:txBody>
          <a:bodyPr>
            <a:noAutofit/>
          </a:bodyPr>
          <a:lstStyle/>
          <a:p>
            <a:r>
              <a:rPr lang="en-US" sz="9600" dirty="0"/>
              <a:t>Questions?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E621331-D4B5-BCAB-04BD-BA6C9BD3C705}"/>
              </a:ext>
            </a:extLst>
          </p:cNvPr>
          <p:cNvSpPr txBox="1"/>
          <p:nvPr/>
        </p:nvSpPr>
        <p:spPr>
          <a:xfrm>
            <a:off x="5638800" y="782638"/>
            <a:ext cx="36576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Contact Information</a:t>
            </a:r>
          </a:p>
          <a:p>
            <a:r>
              <a:rPr lang="en-US" dirty="0">
                <a:solidFill>
                  <a:schemeClr val="bg1"/>
                </a:solidFill>
              </a:rPr>
              <a:t>Email:  </a:t>
            </a:r>
            <a:r>
              <a:rPr lang="en-US" dirty="0">
                <a:solidFill>
                  <a:schemeClr val="bg1"/>
                </a:solidFill>
                <a:hlinkClick r:id="rId2"/>
              </a:rPr>
              <a:t>ryan.maxfield@env.nm.gov</a:t>
            </a:r>
            <a:endParaRPr lang="en-US" dirty="0">
              <a:solidFill>
                <a:schemeClr val="bg1"/>
              </a:solidFill>
            </a:endParaRPr>
          </a:p>
          <a:p>
            <a:r>
              <a:rPr lang="en-US" dirty="0">
                <a:solidFill>
                  <a:schemeClr val="bg1"/>
                </a:solidFill>
              </a:rPr>
              <a:t>Phone:  (915) 262-8793</a:t>
            </a:r>
          </a:p>
          <a:p>
            <a:r>
              <a:rPr lang="en-US" sz="1800" u="sng" dirty="0">
                <a:solidFill>
                  <a:srgbClr val="0563C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https://www.env.nm.gov/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58557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C7E3543E-16E7-4080-A3E1-F53F711E1E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55DE44-24D9-468F-ACC9-DDC431174CCA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A908DC74-8CE0-AE45-DDEF-52F082AA7C3F}"/>
              </a:ext>
            </a:extLst>
          </p:cNvPr>
          <p:cNvSpPr>
            <a:spLocks noGrp="1"/>
          </p:cNvSpPr>
          <p:nvPr>
            <p:ph type="body" idx="2"/>
          </p:nvPr>
        </p:nvSpPr>
        <p:spPr>
          <a:xfrm>
            <a:off x="584200" y="1752600"/>
            <a:ext cx="1778000" cy="4343400"/>
          </a:xfrm>
        </p:spPr>
        <p:txBody>
          <a:bodyPr/>
          <a:lstStyle/>
          <a:p>
            <a:r>
              <a:rPr lang="en-US" dirty="0"/>
              <a:t>Guidance Documents for Quality System Implementation in Accordance with NAAQS Standards in a SLAMS Network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910A4E1-3A22-EE53-A8C4-4037CE738F40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/>
              <a:t>40 CFR Documents (Parts 50, 53 &amp; 58)</a:t>
            </a:r>
          </a:p>
          <a:p>
            <a:r>
              <a:rPr lang="en-US" dirty="0"/>
              <a:t>QA Handbook Volume II </a:t>
            </a:r>
          </a:p>
          <a:p>
            <a:r>
              <a:rPr lang="en-US" dirty="0"/>
              <a:t>Quality Assurance Project Plan (QAPP)</a:t>
            </a:r>
          </a:p>
          <a:p>
            <a:r>
              <a:rPr lang="en-US" dirty="0"/>
              <a:t>EPA’s Technical Assistance Documents</a:t>
            </a:r>
          </a:p>
          <a:p>
            <a:r>
              <a:rPr lang="en-US" dirty="0"/>
              <a:t>Standard Operating Procedures</a:t>
            </a:r>
          </a:p>
          <a:p>
            <a:r>
              <a:rPr lang="en-US" dirty="0"/>
              <a:t>Documentation and Reports</a:t>
            </a: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C2146D85-E7E3-5772-DB4B-FAF9C42695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Quality System Framework</a:t>
            </a:r>
          </a:p>
        </p:txBody>
      </p:sp>
    </p:spTree>
    <p:extLst>
      <p:ext uri="{BB962C8B-B14F-4D97-AF65-F5344CB8AC3E}">
        <p14:creationId xmlns:p14="http://schemas.microsoft.com/office/powerpoint/2010/main" val="68895854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12">
            <a:extLst>
              <a:ext uri="{FF2B5EF4-FFF2-40B4-BE49-F238E27FC236}">
                <a16:creationId xmlns:a16="http://schemas.microsoft.com/office/drawing/2014/main" id="{911D8DCE-E03C-9EC1-D4B7-14AAA74BA3E1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/>
              <a:t>Monitor Designation</a:t>
            </a:r>
          </a:p>
          <a:p>
            <a:r>
              <a:rPr lang="en-US" dirty="0"/>
              <a:t>Pollutants Monitored</a:t>
            </a:r>
          </a:p>
          <a:p>
            <a:r>
              <a:rPr lang="en-US" dirty="0"/>
              <a:t>Siting Criteria</a:t>
            </a:r>
          </a:p>
          <a:p>
            <a:pPr lvl="1"/>
            <a:r>
              <a:rPr lang="en-US" dirty="0"/>
              <a:t>Distances</a:t>
            </a:r>
          </a:p>
          <a:p>
            <a:pPr lvl="1"/>
            <a:r>
              <a:rPr lang="en-US" dirty="0"/>
              <a:t>Probe Placement</a:t>
            </a:r>
          </a:p>
          <a:p>
            <a:pPr lvl="1"/>
            <a:r>
              <a:rPr lang="en-US" dirty="0"/>
              <a:t>Air Flow Considerations</a:t>
            </a:r>
          </a:p>
        </p:txBody>
      </p:sp>
      <p:pic>
        <p:nvPicPr>
          <p:cNvPr id="18" name="Content Placeholder 17">
            <a:extLst>
              <a:ext uri="{FF2B5EF4-FFF2-40B4-BE49-F238E27FC236}">
                <a16:creationId xmlns:a16="http://schemas.microsoft.com/office/drawing/2014/main" id="{E716AA4E-F0C8-0F8E-343C-C226925FFE88}"/>
              </a:ext>
            </a:extLst>
          </p:cNvPr>
          <p:cNvPicPr>
            <a:picLocks noGrp="1" noChangeAspect="1"/>
          </p:cNvPicPr>
          <p:nvPr>
            <p:ph sz="quarter" idx="2"/>
          </p:nvPr>
        </p:nvPicPr>
        <p:blipFill>
          <a:blip r:embed="rId2"/>
          <a:stretch>
            <a:fillRect/>
          </a:stretch>
        </p:blipFill>
        <p:spPr>
          <a:xfrm>
            <a:off x="5095403" y="1589088"/>
            <a:ext cx="3385494" cy="4572000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C2C64FB-E54B-47DC-B803-73ECB27EFC3A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0255DE44-24D9-468F-ACC9-DDC431174CCA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12" name="Title 11">
            <a:extLst>
              <a:ext uri="{FF2B5EF4-FFF2-40B4-BE49-F238E27FC236}">
                <a16:creationId xmlns:a16="http://schemas.microsoft.com/office/drawing/2014/main" id="{86240DA1-47BD-CE11-883E-BCC9B1620A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Site Selection</a:t>
            </a:r>
          </a:p>
        </p:txBody>
      </p:sp>
    </p:spTree>
    <p:extLst>
      <p:ext uri="{BB962C8B-B14F-4D97-AF65-F5344CB8AC3E}">
        <p14:creationId xmlns:p14="http://schemas.microsoft.com/office/powerpoint/2010/main" val="128276921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C644C87B-BCC0-4283-B744-EFDAF7A817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55DE44-24D9-468F-ACC9-DDC431174CCA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0CDE48A-8DAE-44D4-BDFC-3D4A2950CD57}"/>
              </a:ext>
            </a:extLst>
          </p:cNvPr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r>
              <a:rPr lang="en-US" dirty="0"/>
              <a:t>PM</a:t>
            </a:r>
            <a:r>
              <a:rPr lang="en-US" baseline="-25000" dirty="0"/>
              <a:t>10</a:t>
            </a:r>
          </a:p>
          <a:p>
            <a:r>
              <a:rPr lang="en-US" dirty="0"/>
              <a:t>PM</a:t>
            </a:r>
            <a:r>
              <a:rPr lang="en-US" baseline="-25000" dirty="0"/>
              <a:t>2.5</a:t>
            </a:r>
          </a:p>
          <a:p>
            <a:r>
              <a:rPr lang="en-US" dirty="0"/>
              <a:t>Ozone (O</a:t>
            </a:r>
            <a:r>
              <a:rPr lang="en-US" baseline="-25000" dirty="0"/>
              <a:t>3</a:t>
            </a:r>
            <a:r>
              <a:rPr lang="en-US" dirty="0"/>
              <a:t>)</a:t>
            </a:r>
          </a:p>
          <a:p>
            <a:r>
              <a:rPr lang="en-US" dirty="0"/>
              <a:t>Nitrogen Dioxide (NO</a:t>
            </a:r>
            <a:r>
              <a:rPr lang="en-US" baseline="-25000" dirty="0"/>
              <a:t>2</a:t>
            </a:r>
            <a:r>
              <a:rPr lang="en-US" dirty="0"/>
              <a:t>)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BD1D4B6-5057-4357-AE84-4687A9C0F464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/>
              <a:t>Preventive maintenance</a:t>
            </a:r>
          </a:p>
          <a:p>
            <a:r>
              <a:rPr lang="en-US" dirty="0"/>
              <a:t>Metadata with respect to operating conditions</a:t>
            </a:r>
          </a:p>
          <a:p>
            <a:r>
              <a:rPr lang="en-US" dirty="0"/>
              <a:t>Quality control</a:t>
            </a:r>
          </a:p>
          <a:p>
            <a:pPr lvl="1"/>
            <a:r>
              <a:rPr lang="en-US" dirty="0"/>
              <a:t>Flow, temperature and pressure</a:t>
            </a:r>
          </a:p>
          <a:p>
            <a:pPr lvl="1"/>
            <a:r>
              <a:rPr lang="en-US" dirty="0"/>
              <a:t>Leak checks</a:t>
            </a:r>
          </a:p>
          <a:p>
            <a:pPr lvl="1"/>
            <a:r>
              <a:rPr lang="en-US" dirty="0"/>
              <a:t>1-point QC Checks</a:t>
            </a:r>
          </a:p>
          <a:p>
            <a:pPr lvl="1"/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C68A834B-494F-4C14-865F-7C6F5A3F32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Monitoring Equipment Operation</a:t>
            </a:r>
          </a:p>
        </p:txBody>
      </p:sp>
    </p:spTree>
    <p:extLst>
      <p:ext uri="{BB962C8B-B14F-4D97-AF65-F5344CB8AC3E}">
        <p14:creationId xmlns:p14="http://schemas.microsoft.com/office/powerpoint/2010/main" val="108263760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79FBF912-8985-64BB-C004-5FBA60F97C4A}"/>
              </a:ext>
            </a:extLst>
          </p:cNvPr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r>
              <a:rPr lang="en-US" dirty="0"/>
              <a:t>Monthly/quarterly manual calibration</a:t>
            </a:r>
          </a:p>
          <a:p>
            <a:r>
              <a:rPr lang="en-US" dirty="0"/>
              <a:t>Weekly automated 1-pt QC checks</a:t>
            </a:r>
          </a:p>
          <a:p>
            <a:r>
              <a:rPr lang="en-US" dirty="0"/>
              <a:t>Semiannual/annual QA audit</a:t>
            </a:r>
          </a:p>
          <a:p>
            <a:r>
              <a:rPr lang="en-US" dirty="0"/>
              <a:t>Tri-annual NPAP audit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A7CD745-38C9-8E93-22EB-A6BAC90EAD5B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Network review</a:t>
            </a:r>
          </a:p>
          <a:p>
            <a:r>
              <a:rPr lang="en-US" dirty="0"/>
              <a:t>Instrument performance evaluation</a:t>
            </a:r>
          </a:p>
          <a:p>
            <a:r>
              <a:rPr lang="en-US" dirty="0"/>
              <a:t>Data Quality Assessment</a:t>
            </a:r>
          </a:p>
          <a:p>
            <a:r>
              <a:rPr lang="en-US" dirty="0"/>
              <a:t>Technical Systems Audit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1D93414-DB65-2876-BD95-0972EFB74AE9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0255DE44-24D9-468F-ACC9-DDC431174CCA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5F8DFCF-7C3A-3A69-E9A7-BFA75313296C}"/>
              </a:ext>
            </a:extLst>
          </p:cNvPr>
          <p:cNvSpPr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r>
              <a:rPr lang="en-US" dirty="0"/>
              <a:t>Field Activities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073353EC-CFB6-37F2-B8C6-140ABA727CA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/>
              <a:t>Administrative Activities</a:t>
            </a: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A2D7F19F-49A4-46D0-2FDA-2002148982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Data Validation</a:t>
            </a:r>
          </a:p>
        </p:txBody>
      </p:sp>
    </p:spTree>
    <p:extLst>
      <p:ext uri="{BB962C8B-B14F-4D97-AF65-F5344CB8AC3E}">
        <p14:creationId xmlns:p14="http://schemas.microsoft.com/office/powerpoint/2010/main" val="218554058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Content Placeholder 16">
            <a:extLst>
              <a:ext uri="{FF2B5EF4-FFF2-40B4-BE49-F238E27FC236}">
                <a16:creationId xmlns:a16="http://schemas.microsoft.com/office/drawing/2014/main" id="{94FC31D8-001E-4A27-1D45-512FF2FBD095}"/>
              </a:ext>
            </a:extLst>
          </p:cNvPr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914400" y="2514600"/>
            <a:ext cx="3886200" cy="2774586"/>
          </a:xfrm>
        </p:spPr>
      </p:pic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1A444DBB-1211-16A9-468D-783A2A194B8E}"/>
              </a:ext>
            </a:extLst>
          </p:cNvPr>
          <p:cNvPicPr>
            <a:picLocks noGrp="1" noChangeAspect="1"/>
          </p:cNvPicPr>
          <p:nvPr>
            <p:ph sz="quarter" idx="2"/>
          </p:nvPr>
        </p:nvPicPr>
        <p:blipFill>
          <a:blip r:embed="rId3"/>
          <a:stretch>
            <a:fillRect/>
          </a:stretch>
        </p:blipFill>
        <p:spPr>
          <a:xfrm>
            <a:off x="4503642" y="1676400"/>
            <a:ext cx="4198358" cy="4093048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BDA4282-4614-684E-246D-2CEBF83280FB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0255DE44-24D9-468F-ACC9-DDC431174CCA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7A8F0205-8562-9842-A6F7-6EB1EDFAA6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Southern Doña Ana County Sites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74F8E81-AB4F-4561-2DDA-F49D61000FC6}"/>
              </a:ext>
            </a:extLst>
          </p:cNvPr>
          <p:cNvSpPr txBox="1"/>
          <p:nvPr/>
        </p:nvSpPr>
        <p:spPr>
          <a:xfrm>
            <a:off x="5064590" y="5769448"/>
            <a:ext cx="458893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https://aqicn.org/map/newmexico/</a:t>
            </a:r>
          </a:p>
        </p:txBody>
      </p:sp>
    </p:spTree>
    <p:extLst>
      <p:ext uri="{BB962C8B-B14F-4D97-AF65-F5344CB8AC3E}">
        <p14:creationId xmlns:p14="http://schemas.microsoft.com/office/powerpoint/2010/main" val="118779076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0DAE52E9-E2A3-4E21-87F4-734C2E81AB26}"/>
              </a:ext>
            </a:extLst>
          </p:cNvPr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r>
              <a:rPr lang="en-US" dirty="0"/>
              <a:t>Filter-Based </a:t>
            </a:r>
          </a:p>
          <a:p>
            <a:pPr lvl="1"/>
            <a:r>
              <a:rPr lang="en-US" dirty="0"/>
              <a:t>Non-continuous</a:t>
            </a:r>
          </a:p>
          <a:p>
            <a:pPr lvl="1"/>
            <a:r>
              <a:rPr lang="en-US" dirty="0"/>
              <a:t>Filters require pre and post weighing</a:t>
            </a:r>
          </a:p>
          <a:p>
            <a:pPr lvl="1"/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CB14576-F4CD-4D91-91D2-E336B2519A0D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en-US" dirty="0"/>
              <a:t>Beta Attenuation</a:t>
            </a:r>
          </a:p>
          <a:p>
            <a:pPr lvl="1"/>
            <a:r>
              <a:rPr lang="en-US" dirty="0"/>
              <a:t>Continuous</a:t>
            </a:r>
          </a:p>
          <a:p>
            <a:pPr lvl="1"/>
            <a:r>
              <a:rPr lang="en-US" dirty="0"/>
              <a:t>Real-time data</a:t>
            </a:r>
          </a:p>
          <a:p>
            <a:pPr lvl="1"/>
            <a:r>
              <a:rPr lang="en-US" dirty="0"/>
              <a:t>Low maintenance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2A46BE9-4D54-4015-B31E-30C503ACBC94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0255DE44-24D9-468F-ACC9-DDC431174CCA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727A7F0-3DF5-43AE-BCBC-ED591F6A6263}"/>
              </a:ext>
            </a:extLst>
          </p:cNvPr>
          <p:cNvSpPr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r>
              <a:rPr lang="en-US" dirty="0"/>
              <a:t>Federal Reference Method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3CEE5E20-C6EC-4BA4-9CB4-E51BD4BEFAC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/>
              <a:t>Federal Equivalent Method</a:t>
            </a: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85AB5CFC-6ABC-4EFF-8189-AC2F5B6AD4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Particulate Monitoring Equipment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3CB6D30E-7366-1D6C-C8F2-88216542A787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219200" y="4081754"/>
            <a:ext cx="1933575" cy="2743200"/>
          </a:xfrm>
          <a:prstGeom prst="rect">
            <a:avLst/>
          </a:prstGeom>
          <a:gradFill>
            <a:gsLst>
              <a:gs pos="2900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CAD1BE2C-A053-4F45-59A2-EA1F30BB469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55308" y="4289424"/>
            <a:ext cx="1651544" cy="24161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290231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0CECA1D-52BC-452C-8BD3-9CA0F3EE08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55DE44-24D9-468F-ACC9-DDC431174CCA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3FB14C3-519D-5E41-5F7A-89C583D89F91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/>
              <a:t>Filter blank discrepancies</a:t>
            </a:r>
          </a:p>
          <a:p>
            <a:r>
              <a:rPr lang="en-US" dirty="0"/>
              <a:t>Receipt of damaged filters</a:t>
            </a:r>
          </a:p>
          <a:p>
            <a:r>
              <a:rPr lang="en-US" dirty="0"/>
              <a:t>Filter weights not obtained within specification</a:t>
            </a:r>
          </a:p>
          <a:p>
            <a:r>
              <a:rPr lang="en-US" dirty="0"/>
              <a:t>Lab temp/humidity out of conformance</a:t>
            </a:r>
          </a:p>
          <a:p>
            <a:r>
              <a:rPr lang="en-US" dirty="0"/>
              <a:t>Lab not following SOP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4EAEB15B-2B12-DD3B-7367-E2C6D7F6AE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Filter Weight Issues</a:t>
            </a:r>
          </a:p>
        </p:txBody>
      </p:sp>
    </p:spTree>
    <p:extLst>
      <p:ext uri="{BB962C8B-B14F-4D97-AF65-F5344CB8AC3E}">
        <p14:creationId xmlns:p14="http://schemas.microsoft.com/office/powerpoint/2010/main" val="220447878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Content Placeholder 10" descr="Chart, radar chart&#10;&#10;Description automatically generated">
            <a:extLst>
              <a:ext uri="{FF2B5EF4-FFF2-40B4-BE49-F238E27FC236}">
                <a16:creationId xmlns:a16="http://schemas.microsoft.com/office/drawing/2014/main" id="{2795ACC5-0773-0F63-AC5A-1D59BD393EF2}"/>
              </a:ext>
            </a:extLst>
          </p:cNvPr>
          <p:cNvPicPr>
            <a:picLocks noGrp="1" noChangeAspect="1"/>
          </p:cNvPicPr>
          <p:nvPr>
            <p:ph sz="quarter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1638300"/>
            <a:ext cx="3852112" cy="3581400"/>
          </a:xfrm>
        </p:spPr>
      </p:pic>
      <p:pic>
        <p:nvPicPr>
          <p:cNvPr id="13" name="Content Placeholder 12" descr="Chart, radar chart&#10;&#10;Description automatically generated">
            <a:extLst>
              <a:ext uri="{FF2B5EF4-FFF2-40B4-BE49-F238E27FC236}">
                <a16:creationId xmlns:a16="http://schemas.microsoft.com/office/drawing/2014/main" id="{02A0BBCD-B93F-1874-98B8-5D84E1B7B07A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3961" y="1638300"/>
            <a:ext cx="3852112" cy="3581400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AECEC2C-7EE7-59AB-32C8-8494553C2EC2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0255DE44-24D9-468F-ACC9-DDC431174CCA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69CD2A3C-3D02-466A-3656-5E07B348E0AF}"/>
              </a:ext>
            </a:extLst>
          </p:cNvPr>
          <p:cNvSpPr>
            <a:spLocks noGrp="1"/>
          </p:cNvSpPr>
          <p:nvPr>
            <p:ph type="body" sz="quarter" idx="1"/>
          </p:nvPr>
        </p:nvSpPr>
        <p:spPr>
          <a:xfrm>
            <a:off x="381000" y="5334000"/>
            <a:ext cx="3886200" cy="640080"/>
          </a:xfrm>
        </p:spPr>
        <p:txBody>
          <a:bodyPr>
            <a:normAutofit fontScale="85000" lnSpcReduction="20000"/>
          </a:bodyPr>
          <a:lstStyle/>
          <a:p>
            <a:r>
              <a:rPr lang="en-US" dirty="0"/>
              <a:t>6ZN Santa Teresa Ozone </a:t>
            </a:r>
          </a:p>
          <a:p>
            <a:r>
              <a:rPr lang="en-US" dirty="0"/>
              <a:t>Note:  Graphics utilize non-validated data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E8B4C783-785C-635D-D4BE-4B0B099BEF7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05867" y="5359400"/>
            <a:ext cx="3886200" cy="640080"/>
          </a:xfrm>
        </p:spPr>
        <p:txBody>
          <a:bodyPr>
            <a:normAutofit fontScale="85000" lnSpcReduction="20000"/>
          </a:bodyPr>
          <a:lstStyle/>
          <a:p>
            <a:r>
              <a:rPr lang="en-US" dirty="0"/>
              <a:t>6ZM Desert View</a:t>
            </a:r>
          </a:p>
          <a:p>
            <a:r>
              <a:rPr lang="en-US" dirty="0"/>
              <a:t>Note:  Graphics utilize non-validated data</a:t>
            </a: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209394F5-A9E4-CC47-6034-7E55AAFD06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Background Ozone Characteristics</a:t>
            </a: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431317A6-7870-DE99-71F3-6C573FFA47A1}"/>
              </a:ext>
            </a:extLst>
          </p:cNvPr>
          <p:cNvCxnSpPr>
            <a:cxnSpLocks/>
          </p:cNvCxnSpPr>
          <p:nvPr/>
        </p:nvCxnSpPr>
        <p:spPr>
          <a:xfrm flipH="1">
            <a:off x="7162800" y="2483138"/>
            <a:ext cx="228600" cy="1803112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3D4D0E36-9A4C-8A93-6726-CB17425020A0}"/>
              </a:ext>
            </a:extLst>
          </p:cNvPr>
          <p:cNvSpPr txBox="1"/>
          <p:nvPr/>
        </p:nvSpPr>
        <p:spPr>
          <a:xfrm>
            <a:off x="5791200" y="1898363"/>
            <a:ext cx="2298845" cy="58477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600" dirty="0"/>
              <a:t>Wind blowing from the southeast at 8 to 10 m/s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6321DDF6-3DF2-CBDA-67DD-15F0D20C8D5B}"/>
              </a:ext>
            </a:extLst>
          </p:cNvPr>
          <p:cNvSpPr txBox="1"/>
          <p:nvPr/>
        </p:nvSpPr>
        <p:spPr>
          <a:xfrm>
            <a:off x="1752600" y="1752600"/>
            <a:ext cx="2171845" cy="58477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600" dirty="0"/>
              <a:t>Wind blowing from the west at 10 to 15 m/s</a:t>
            </a:r>
          </a:p>
        </p:txBody>
      </p: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ACF53F95-E00D-2C4B-D1EB-B3A7B3761761}"/>
              </a:ext>
            </a:extLst>
          </p:cNvPr>
          <p:cNvCxnSpPr>
            <a:cxnSpLocks/>
          </p:cNvCxnSpPr>
          <p:nvPr/>
        </p:nvCxnSpPr>
        <p:spPr>
          <a:xfrm flipH="1">
            <a:off x="952500" y="2337375"/>
            <a:ext cx="2148489" cy="939225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9019003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dian">
  <a:themeElements>
    <a:clrScheme name="Paper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Median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dia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Median">
  <a:themeElements>
    <a:clrScheme name="Paper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Median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dia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Median</Template>
  <TotalTime>10397</TotalTime>
  <Words>305</Words>
  <Application>Microsoft Office PowerPoint</Application>
  <PresentationFormat>On-screen Show (4:3)</PresentationFormat>
  <Paragraphs>79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10</vt:i4>
      </vt:variant>
    </vt:vector>
  </HeadingPairs>
  <TitlesOfParts>
    <vt:vector size="16" baseType="lpstr">
      <vt:lpstr>Calibri</vt:lpstr>
      <vt:lpstr>Tw Cen MT</vt:lpstr>
      <vt:lpstr>Wingdings</vt:lpstr>
      <vt:lpstr>Wingdings 2</vt:lpstr>
      <vt:lpstr>Median</vt:lpstr>
      <vt:lpstr>1_Median</vt:lpstr>
      <vt:lpstr>New Mexico Environment Department</vt:lpstr>
      <vt:lpstr>Quality System Framework</vt:lpstr>
      <vt:lpstr>Site Selection</vt:lpstr>
      <vt:lpstr>Monitoring Equipment Operation</vt:lpstr>
      <vt:lpstr>Data Validation</vt:lpstr>
      <vt:lpstr>Southern Doña Ana County Sites</vt:lpstr>
      <vt:lpstr>Particulate Monitoring Equipment</vt:lpstr>
      <vt:lpstr>Filter Weight Issues</vt:lpstr>
      <vt:lpstr>Background Ozone Characteristics</vt:lpstr>
      <vt:lpstr>PowerPoint Presentation</vt:lpstr>
    </vt:vector>
  </TitlesOfParts>
  <Company>HP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Morgan R. Nelson</dc:creator>
  <cp:lastModifiedBy>Maxfield, Ryan, ENV</cp:lastModifiedBy>
  <cp:revision>220</cp:revision>
  <cp:lastPrinted>2016-07-14T23:53:29Z</cp:lastPrinted>
  <dcterms:created xsi:type="dcterms:W3CDTF">2012-06-12T16:27:12Z</dcterms:created>
  <dcterms:modified xsi:type="dcterms:W3CDTF">2023-02-16T17:57:20Z</dcterms:modified>
</cp:coreProperties>
</file>